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50"/>
  </p:notesMasterIdLst>
  <p:sldIdLst>
    <p:sldId id="256" r:id="rId2"/>
    <p:sldId id="368" r:id="rId3"/>
    <p:sldId id="316" r:id="rId4"/>
    <p:sldId id="257" r:id="rId5"/>
    <p:sldId id="400" r:id="rId6"/>
    <p:sldId id="380" r:id="rId7"/>
    <p:sldId id="399" r:id="rId8"/>
    <p:sldId id="411" r:id="rId9"/>
    <p:sldId id="406" r:id="rId10"/>
    <p:sldId id="407" r:id="rId11"/>
    <p:sldId id="412" r:id="rId12"/>
    <p:sldId id="413" r:id="rId13"/>
    <p:sldId id="408" r:id="rId14"/>
    <p:sldId id="422" r:id="rId15"/>
    <p:sldId id="410" r:id="rId16"/>
    <p:sldId id="414" r:id="rId17"/>
    <p:sldId id="401" r:id="rId18"/>
    <p:sldId id="421" r:id="rId19"/>
    <p:sldId id="418" r:id="rId20"/>
    <p:sldId id="419" r:id="rId21"/>
    <p:sldId id="420" r:id="rId22"/>
    <p:sldId id="417" r:id="rId23"/>
    <p:sldId id="424" r:id="rId24"/>
    <p:sldId id="423" r:id="rId25"/>
    <p:sldId id="425" r:id="rId26"/>
    <p:sldId id="426" r:id="rId27"/>
    <p:sldId id="427" r:id="rId28"/>
    <p:sldId id="428" r:id="rId29"/>
    <p:sldId id="429" r:id="rId30"/>
    <p:sldId id="430" r:id="rId31"/>
    <p:sldId id="402" r:id="rId32"/>
    <p:sldId id="431" r:id="rId33"/>
    <p:sldId id="432" r:id="rId34"/>
    <p:sldId id="433" r:id="rId35"/>
    <p:sldId id="434" r:id="rId36"/>
    <p:sldId id="435" r:id="rId37"/>
    <p:sldId id="436" r:id="rId38"/>
    <p:sldId id="437" r:id="rId39"/>
    <p:sldId id="439" r:id="rId40"/>
    <p:sldId id="440" r:id="rId41"/>
    <p:sldId id="403" r:id="rId42"/>
    <p:sldId id="441" r:id="rId43"/>
    <p:sldId id="442" r:id="rId44"/>
    <p:sldId id="443" r:id="rId45"/>
    <p:sldId id="444" r:id="rId46"/>
    <p:sldId id="445" r:id="rId47"/>
    <p:sldId id="404" r:id="rId48"/>
    <p:sldId id="395" r:id="rId4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7CBF33"/>
    <a:srgbClr val="70AC2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BDBED569-4797-4DF1-A0F4-6AAB3CD982D8}" styleName="Light Style 3 - Accent 5">
    <a:wholeTbl>
      <a:tcTxStyle>
        <a:fontRef idx="minor">
          <a:scrgbClr r="0" g="0" b="0"/>
        </a:fontRef>
        <a:schemeClr val="tx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noFill/>
        </a:fill>
      </a:tcStyle>
    </a:wholeTbl>
    <a:band1H>
      <a:tcStyle>
        <a:tcBdr/>
        <a:fill>
          <a:solidFill>
            <a:schemeClr val="accent5">
              <a:alpha val="20000"/>
            </a:schemeClr>
          </a:solidFill>
        </a:fill>
      </a:tcStyle>
    </a:band1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noFill/>
        </a:fill>
      </a:tcStyle>
    </a:lastRow>
    <a:firstRow>
      <a:tcTxStyle b="on"/>
      <a:tcStyle>
        <a:tcBdr>
          <a:bottom>
            <a:ln w="25400" cmpd="sng">
              <a:solidFill>
                <a:schemeClr val="accent5"/>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0147" autoAdjust="0"/>
    <p:restoredTop sz="96160" autoAdjust="0"/>
  </p:normalViewPr>
  <p:slideViewPr>
    <p:cSldViewPr>
      <p:cViewPr>
        <p:scale>
          <a:sx n="70" d="100"/>
          <a:sy n="70" d="100"/>
        </p:scale>
        <p:origin x="-1524" y="-288"/>
      </p:cViewPr>
      <p:guideLst>
        <p:guide orient="horz" pos="2160"/>
        <p:guide pos="2880"/>
      </p:guideLst>
    </p:cSldViewPr>
  </p:slideViewPr>
  <p:outlineViewPr>
    <p:cViewPr>
      <p:scale>
        <a:sx n="33" d="100"/>
        <a:sy n="33" d="100"/>
      </p:scale>
      <p:origin x="0" y="34104"/>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A7D5D17-E26D-48C0-ABBE-02DD17B4B371}" type="datetimeFigureOut">
              <a:rPr lang="en-GB" smtClean="0"/>
              <a:pPr/>
              <a:t>15/08/2014</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DB08C53-0E3E-45BB-9829-ED508BA3AF5A}" type="slidenum">
              <a:rPr lang="en-GB" smtClean="0"/>
              <a:pPr/>
              <a:t>‹#›</a:t>
            </a:fld>
            <a:endParaRPr lang="en-GB"/>
          </a:p>
        </p:txBody>
      </p:sp>
    </p:spTree>
    <p:extLst>
      <p:ext uri="{BB962C8B-B14F-4D97-AF65-F5344CB8AC3E}">
        <p14:creationId xmlns:p14="http://schemas.microsoft.com/office/powerpoint/2010/main" val="333689915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5DB08C53-0E3E-45BB-9829-ED508BA3AF5A}" type="slidenum">
              <a:rPr lang="en-GB" smtClean="0"/>
              <a:pPr/>
              <a:t>1</a:t>
            </a:fld>
            <a:endParaRPr lang="en-GB"/>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DB08C53-0E3E-45BB-9829-ED508BA3AF5A}" type="slidenum">
              <a:rPr lang="en-GB" smtClean="0"/>
              <a:pPr/>
              <a:t>32</a:t>
            </a:fld>
            <a:endParaRPr lang="en-GB"/>
          </a:p>
        </p:txBody>
      </p:sp>
    </p:spTree>
    <p:extLst>
      <p:ext uri="{BB962C8B-B14F-4D97-AF65-F5344CB8AC3E}">
        <p14:creationId xmlns:p14="http://schemas.microsoft.com/office/powerpoint/2010/main" val="245803457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DB08C53-0E3E-45BB-9829-ED508BA3AF5A}" type="slidenum">
              <a:rPr lang="en-GB" smtClean="0"/>
              <a:pPr/>
              <a:t>33</a:t>
            </a:fld>
            <a:endParaRPr lang="en-GB"/>
          </a:p>
        </p:txBody>
      </p:sp>
    </p:spTree>
    <p:extLst>
      <p:ext uri="{BB962C8B-B14F-4D97-AF65-F5344CB8AC3E}">
        <p14:creationId xmlns:p14="http://schemas.microsoft.com/office/powerpoint/2010/main" val="245803457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DB08C53-0E3E-45BB-9829-ED508BA3AF5A}" type="slidenum">
              <a:rPr lang="en-GB" smtClean="0"/>
              <a:pPr/>
              <a:t>40</a:t>
            </a:fld>
            <a:endParaRPr lang="en-GB"/>
          </a:p>
        </p:txBody>
      </p:sp>
    </p:spTree>
    <p:extLst>
      <p:ext uri="{BB962C8B-B14F-4D97-AF65-F5344CB8AC3E}">
        <p14:creationId xmlns:p14="http://schemas.microsoft.com/office/powerpoint/2010/main" val="245803457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DB08C53-0E3E-45BB-9829-ED508BA3AF5A}" type="slidenum">
              <a:rPr lang="en-GB" smtClean="0"/>
              <a:pPr/>
              <a:t>41</a:t>
            </a:fld>
            <a:endParaRPr lang="en-GB"/>
          </a:p>
        </p:txBody>
      </p:sp>
    </p:spTree>
    <p:extLst>
      <p:ext uri="{BB962C8B-B14F-4D97-AF65-F5344CB8AC3E}">
        <p14:creationId xmlns:p14="http://schemas.microsoft.com/office/powerpoint/2010/main" val="245803457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DB08C53-0E3E-45BB-9829-ED508BA3AF5A}" type="slidenum">
              <a:rPr lang="en-GB" smtClean="0"/>
              <a:pPr/>
              <a:t>42</a:t>
            </a:fld>
            <a:endParaRPr lang="en-GB"/>
          </a:p>
        </p:txBody>
      </p:sp>
    </p:spTree>
    <p:extLst>
      <p:ext uri="{BB962C8B-B14F-4D97-AF65-F5344CB8AC3E}">
        <p14:creationId xmlns:p14="http://schemas.microsoft.com/office/powerpoint/2010/main" val="245803457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DB08C53-0E3E-45BB-9829-ED508BA3AF5A}" type="slidenum">
              <a:rPr lang="en-GB" smtClean="0"/>
              <a:pPr/>
              <a:t>47</a:t>
            </a:fld>
            <a:endParaRPr lang="en-GB"/>
          </a:p>
        </p:txBody>
      </p:sp>
    </p:spTree>
    <p:extLst>
      <p:ext uri="{BB962C8B-B14F-4D97-AF65-F5344CB8AC3E}">
        <p14:creationId xmlns:p14="http://schemas.microsoft.com/office/powerpoint/2010/main" val="245803457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DB08C53-0E3E-45BB-9829-ED508BA3AF5A}" type="slidenum">
              <a:rPr lang="en-GB" smtClean="0"/>
              <a:pPr/>
              <a:t>48</a:t>
            </a:fld>
            <a:endParaRPr lang="en-GB"/>
          </a:p>
        </p:txBody>
      </p:sp>
    </p:spTree>
    <p:extLst>
      <p:ext uri="{BB962C8B-B14F-4D97-AF65-F5344CB8AC3E}">
        <p14:creationId xmlns:p14="http://schemas.microsoft.com/office/powerpoint/2010/main" val="245803457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DB08C53-0E3E-45BB-9829-ED508BA3AF5A}" type="slidenum">
              <a:rPr lang="en-GB" smtClean="0"/>
              <a:pPr/>
              <a:t>2</a:t>
            </a:fld>
            <a:endParaRPr lang="en-GB"/>
          </a:p>
        </p:txBody>
      </p:sp>
    </p:spTree>
    <p:extLst>
      <p:ext uri="{BB962C8B-B14F-4D97-AF65-F5344CB8AC3E}">
        <p14:creationId xmlns:p14="http://schemas.microsoft.com/office/powerpoint/2010/main" val="245803457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DB08C53-0E3E-45BB-9829-ED508BA3AF5A}" type="slidenum">
              <a:rPr lang="en-GB" smtClean="0"/>
              <a:pPr/>
              <a:t>7</a:t>
            </a:fld>
            <a:endParaRPr lang="en-GB"/>
          </a:p>
        </p:txBody>
      </p:sp>
    </p:spTree>
    <p:extLst>
      <p:ext uri="{BB962C8B-B14F-4D97-AF65-F5344CB8AC3E}">
        <p14:creationId xmlns:p14="http://schemas.microsoft.com/office/powerpoint/2010/main" val="245803457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DB08C53-0E3E-45BB-9829-ED508BA3AF5A}" type="slidenum">
              <a:rPr lang="en-GB" smtClean="0"/>
              <a:pPr/>
              <a:t>9</a:t>
            </a:fld>
            <a:endParaRPr lang="en-GB"/>
          </a:p>
        </p:txBody>
      </p:sp>
    </p:spTree>
    <p:extLst>
      <p:ext uri="{BB962C8B-B14F-4D97-AF65-F5344CB8AC3E}">
        <p14:creationId xmlns:p14="http://schemas.microsoft.com/office/powerpoint/2010/main" val="245803457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DB08C53-0E3E-45BB-9829-ED508BA3AF5A}" type="slidenum">
              <a:rPr lang="en-GB" smtClean="0"/>
              <a:pPr/>
              <a:t>10</a:t>
            </a:fld>
            <a:endParaRPr lang="en-GB"/>
          </a:p>
        </p:txBody>
      </p:sp>
    </p:spTree>
    <p:extLst>
      <p:ext uri="{BB962C8B-B14F-4D97-AF65-F5344CB8AC3E}">
        <p14:creationId xmlns:p14="http://schemas.microsoft.com/office/powerpoint/2010/main" val="245803457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DB08C53-0E3E-45BB-9829-ED508BA3AF5A}" type="slidenum">
              <a:rPr lang="en-GB" smtClean="0"/>
              <a:pPr/>
              <a:t>12</a:t>
            </a:fld>
            <a:endParaRPr lang="en-GB"/>
          </a:p>
        </p:txBody>
      </p:sp>
    </p:spTree>
    <p:extLst>
      <p:ext uri="{BB962C8B-B14F-4D97-AF65-F5344CB8AC3E}">
        <p14:creationId xmlns:p14="http://schemas.microsoft.com/office/powerpoint/2010/main" val="245803457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DB08C53-0E3E-45BB-9829-ED508BA3AF5A}" type="slidenum">
              <a:rPr lang="en-GB" smtClean="0"/>
              <a:pPr/>
              <a:t>17</a:t>
            </a:fld>
            <a:endParaRPr lang="en-GB"/>
          </a:p>
        </p:txBody>
      </p:sp>
    </p:spTree>
    <p:extLst>
      <p:ext uri="{BB962C8B-B14F-4D97-AF65-F5344CB8AC3E}">
        <p14:creationId xmlns:p14="http://schemas.microsoft.com/office/powerpoint/2010/main" val="245803457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DB08C53-0E3E-45BB-9829-ED508BA3AF5A}" type="slidenum">
              <a:rPr lang="en-GB" smtClean="0"/>
              <a:pPr/>
              <a:t>22</a:t>
            </a:fld>
            <a:endParaRPr lang="en-GB"/>
          </a:p>
        </p:txBody>
      </p:sp>
    </p:spTree>
    <p:extLst>
      <p:ext uri="{BB962C8B-B14F-4D97-AF65-F5344CB8AC3E}">
        <p14:creationId xmlns:p14="http://schemas.microsoft.com/office/powerpoint/2010/main" val="245803457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DB08C53-0E3E-45BB-9829-ED508BA3AF5A}" type="slidenum">
              <a:rPr lang="en-GB" smtClean="0"/>
              <a:pPr/>
              <a:t>31</a:t>
            </a:fld>
            <a:endParaRPr lang="en-GB"/>
          </a:p>
        </p:txBody>
      </p:sp>
    </p:spTree>
    <p:extLst>
      <p:ext uri="{BB962C8B-B14F-4D97-AF65-F5344CB8AC3E}">
        <p14:creationId xmlns:p14="http://schemas.microsoft.com/office/powerpoint/2010/main" val="245803457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8" Type="http://schemas.openxmlformats.org/officeDocument/2006/relationships/slide" Target="../slides/slide36.xml"/><Relationship Id="rId13" Type="http://schemas.openxmlformats.org/officeDocument/2006/relationships/slide" Target="../slides/slide47.xml"/><Relationship Id="rId3" Type="http://schemas.openxmlformats.org/officeDocument/2006/relationships/slide" Target="../slides/slide48.xml"/><Relationship Id="rId7" Type="http://schemas.openxmlformats.org/officeDocument/2006/relationships/slide" Target="../slides/slide25.xml"/><Relationship Id="rId12" Type="http://schemas.openxmlformats.org/officeDocument/2006/relationships/slide" Target="../slides/slide46.xml"/><Relationship Id="rId17" Type="http://schemas.openxmlformats.org/officeDocument/2006/relationships/slide" Target="../slides/slide33.xml"/><Relationship Id="rId2" Type="http://schemas.openxmlformats.org/officeDocument/2006/relationships/slide" Target="../slides/slide5.xml"/><Relationship Id="rId16" Type="http://schemas.openxmlformats.org/officeDocument/2006/relationships/slide" Target="../slides/slide32.xml"/><Relationship Id="rId1" Type="http://schemas.openxmlformats.org/officeDocument/2006/relationships/slideMaster" Target="../slideMasters/slideMaster1.xml"/><Relationship Id="rId6" Type="http://schemas.openxmlformats.org/officeDocument/2006/relationships/slide" Target="../slides/slide22.xml"/><Relationship Id="rId11" Type="http://schemas.openxmlformats.org/officeDocument/2006/relationships/slide" Target="../slides/slide42.xml"/><Relationship Id="rId5" Type="http://schemas.openxmlformats.org/officeDocument/2006/relationships/slide" Target="../slides/slide16.xml"/><Relationship Id="rId15" Type="http://schemas.openxmlformats.org/officeDocument/2006/relationships/slide" Target="../slides/slide30.xml"/><Relationship Id="rId10" Type="http://schemas.openxmlformats.org/officeDocument/2006/relationships/slide" Target="../slides/slide40.xml"/><Relationship Id="rId4" Type="http://schemas.openxmlformats.org/officeDocument/2006/relationships/slide" Target="../slides/slide7.xml"/><Relationship Id="rId9" Type="http://schemas.openxmlformats.org/officeDocument/2006/relationships/slide" Target="../slides/slide39.xml"/><Relationship Id="rId14" Type="http://schemas.openxmlformats.org/officeDocument/2006/relationships/slide" Target="../slides/slide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a:xfrm>
            <a:off x="6727032" y="6453336"/>
            <a:ext cx="1920240" cy="320368"/>
          </a:xfrm>
        </p:spPr>
        <p:txBody>
          <a:bodyPr/>
          <a:lstStyle>
            <a:lvl1pPr>
              <a:defRPr>
                <a:solidFill>
                  <a:srgbClr val="FFFFFF"/>
                </a:solidFill>
              </a:defRPr>
            </a:lvl1pPr>
            <a:extLst/>
          </a:lstStyle>
          <a:p>
            <a:pPr algn="ctr"/>
            <a:fld id="{23214344-8236-4B1F-A3DF-DA24BB3EAD55}" type="datetimeFigureOut">
              <a:rPr lang="en-GB" smtClean="0"/>
              <a:pPr algn="ctr"/>
              <a:t>15/08/2014</a:t>
            </a:fld>
            <a:endParaRPr lang="en-GB" dirty="0"/>
          </a:p>
        </p:txBody>
      </p:sp>
      <p:sp>
        <p:nvSpPr>
          <p:cNvPr id="19" name="Footer Placeholder 18"/>
          <p:cNvSpPr>
            <a:spLocks noGrp="1"/>
          </p:cNvSpPr>
          <p:nvPr>
            <p:ph type="ftr" sz="quarter" idx="11"/>
          </p:nvPr>
        </p:nvSpPr>
        <p:spPr>
          <a:xfrm>
            <a:off x="3707904" y="6453336"/>
            <a:ext cx="3022849" cy="319733"/>
          </a:xfrm>
        </p:spPr>
        <p:txBody>
          <a:bodyPr/>
          <a:lstStyle>
            <a:lvl1pPr>
              <a:defRPr>
                <a:solidFill>
                  <a:schemeClr val="accent1">
                    <a:tint val="20000"/>
                  </a:schemeClr>
                </a:solidFill>
              </a:defRPr>
            </a:lvl1pPr>
            <a:extLst/>
          </a:lstStyle>
          <a:p>
            <a:r>
              <a:rPr lang="en-GB" smtClean="0"/>
              <a:t>Unit  09 – Computer Network Systems</a:t>
            </a:r>
            <a:endParaRPr lang="en-GB" dirty="0"/>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6C42A4F3-54E0-43BF-809D-8D7D84B5BC65}" type="slidenum">
              <a:rPr lang="en-GB" smtClean="0"/>
              <a:pPr/>
              <a:t>‹#›</a:t>
            </a:fld>
            <a:endParaRPr lang="en-GB"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23214344-8236-4B1F-A3DF-DA24BB3EAD55}" type="datetimeFigureOut">
              <a:rPr lang="en-GB" smtClean="0"/>
              <a:pPr/>
              <a:t>15/08/2014</a:t>
            </a:fld>
            <a:endParaRPr lang="en-GB"/>
          </a:p>
        </p:txBody>
      </p:sp>
      <p:sp>
        <p:nvSpPr>
          <p:cNvPr id="5" name="Footer Placeholder 4"/>
          <p:cNvSpPr>
            <a:spLocks noGrp="1"/>
          </p:cNvSpPr>
          <p:nvPr>
            <p:ph type="ftr" sz="quarter" idx="11"/>
          </p:nvPr>
        </p:nvSpPr>
        <p:spPr/>
        <p:txBody>
          <a:bodyPr/>
          <a:lstStyle>
            <a:extLst/>
          </a:lstStyle>
          <a:p>
            <a:endParaRPr lang="en-GB"/>
          </a:p>
        </p:txBody>
      </p:sp>
      <p:sp>
        <p:nvSpPr>
          <p:cNvPr id="6" name="Slide Number Placeholder 5"/>
          <p:cNvSpPr>
            <a:spLocks noGrp="1"/>
          </p:cNvSpPr>
          <p:nvPr>
            <p:ph type="sldNum" sz="quarter" idx="12"/>
          </p:nvPr>
        </p:nvSpPr>
        <p:spPr/>
        <p:txBody>
          <a:bodyPr/>
          <a:lstStyle>
            <a:extLst/>
          </a:lstStyle>
          <a:p>
            <a:fld id="{8F1201DD-DA1B-4B07-90AE-AA0AC650B466}" type="slidenum">
              <a:rPr lang="en-GB" smtClean="0"/>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23214344-8236-4B1F-A3DF-DA24BB3EAD55}" type="datetimeFigureOut">
              <a:rPr lang="en-GB" smtClean="0"/>
              <a:pPr/>
              <a:t>15/08/2014</a:t>
            </a:fld>
            <a:endParaRPr lang="en-GB"/>
          </a:p>
        </p:txBody>
      </p:sp>
      <p:sp>
        <p:nvSpPr>
          <p:cNvPr id="5" name="Footer Placeholder 4"/>
          <p:cNvSpPr>
            <a:spLocks noGrp="1"/>
          </p:cNvSpPr>
          <p:nvPr>
            <p:ph type="ftr" sz="quarter" idx="11"/>
          </p:nvPr>
        </p:nvSpPr>
        <p:spPr/>
        <p:txBody>
          <a:bodyPr/>
          <a:lstStyle>
            <a:extLst/>
          </a:lstStyle>
          <a:p>
            <a:endParaRPr lang="en-GB"/>
          </a:p>
        </p:txBody>
      </p:sp>
      <p:sp>
        <p:nvSpPr>
          <p:cNvPr id="6" name="Slide Number Placeholder 5"/>
          <p:cNvSpPr>
            <a:spLocks noGrp="1"/>
          </p:cNvSpPr>
          <p:nvPr>
            <p:ph type="sldNum" sz="quarter" idx="12"/>
          </p:nvPr>
        </p:nvSpPr>
        <p:spPr/>
        <p:txBody>
          <a:bodyPr/>
          <a:lstStyle>
            <a:extLst/>
          </a:lstStyle>
          <a:p>
            <a:fld id="{8F1201DD-DA1B-4B07-90AE-AA0AC650B466}" type="slidenum">
              <a:rPr lang="en-GB" smtClean="0"/>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251520" y="1207293"/>
            <a:ext cx="8712968" cy="5030019"/>
          </a:xfrm>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5780494" y="6407944"/>
            <a:ext cx="1920240" cy="365760"/>
          </a:xfrm>
        </p:spPr>
        <p:txBody>
          <a:bodyPr/>
          <a:lstStyle>
            <a:extLst/>
          </a:lstStyle>
          <a:p>
            <a:fld id="{23214344-8236-4B1F-A3DF-DA24BB3EAD55}" type="datetimeFigureOut">
              <a:rPr lang="en-GB" smtClean="0"/>
              <a:pPr/>
              <a:t>15/08/2014</a:t>
            </a:fld>
            <a:endParaRPr lang="en-GB"/>
          </a:p>
        </p:txBody>
      </p:sp>
      <p:sp>
        <p:nvSpPr>
          <p:cNvPr id="6" name="Slide Number Placeholder 5"/>
          <p:cNvSpPr>
            <a:spLocks noGrp="1"/>
          </p:cNvSpPr>
          <p:nvPr>
            <p:ph type="sldNum" sz="quarter" idx="12"/>
          </p:nvPr>
        </p:nvSpPr>
        <p:spPr/>
        <p:txBody>
          <a:bodyPr/>
          <a:lstStyle>
            <a:extLst/>
          </a:lstStyle>
          <a:p>
            <a:fld id="{8F1201DD-DA1B-4B07-90AE-AA0AC650B466}" type="slidenum">
              <a:rPr lang="en-GB" smtClean="0"/>
              <a:pPr/>
              <a:t>‹#›</a:t>
            </a:fld>
            <a:endParaRPr lang="en-GB"/>
          </a:p>
        </p:txBody>
      </p:sp>
      <p:sp>
        <p:nvSpPr>
          <p:cNvPr id="7" name="Title 6"/>
          <p:cNvSpPr>
            <a:spLocks noGrp="1"/>
          </p:cNvSpPr>
          <p:nvPr>
            <p:ph type="title"/>
          </p:nvPr>
        </p:nvSpPr>
        <p:spPr>
          <a:xfrm>
            <a:off x="230832" y="116632"/>
            <a:ext cx="8733656" cy="936104"/>
          </a:xfrm>
        </p:spPr>
        <p:txBody>
          <a:bodyPr rtlCol="0">
            <a:normAutofit/>
          </a:bodyPr>
          <a:lstStyle>
            <a:lvl1pPr>
              <a:defRPr sz="4000"/>
            </a:lvl1pPr>
            <a:extLst/>
          </a:lstStyle>
          <a:p>
            <a:r>
              <a:rPr kumimoji="0" lang="en-US" smtClean="0"/>
              <a:t>Click to edit Master title style</a:t>
            </a:r>
            <a:endParaRPr kumimoji="0" lang="en-US" dirty="0"/>
          </a:p>
        </p:txBody>
      </p:sp>
      <p:sp>
        <p:nvSpPr>
          <p:cNvPr id="41" name="Round Same Side Corner Rectangle 40">
            <a:hlinkClick r:id="rId2" action="ppaction://hlinksldjump"/>
          </p:cNvPr>
          <p:cNvSpPr/>
          <p:nvPr/>
        </p:nvSpPr>
        <p:spPr>
          <a:xfrm>
            <a:off x="35496" y="6569968"/>
            <a:ext cx="720080" cy="288032"/>
          </a:xfrm>
          <a:prstGeom prst="round2SameRect">
            <a:avLst/>
          </a:prstGeom>
          <a:solidFill>
            <a:srgbClr val="7CBF33"/>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100" b="1" dirty="0" smtClean="0">
                <a:solidFill>
                  <a:schemeClr val="bg1"/>
                </a:solidFill>
                <a:latin typeface="Calibri" pitchFamily="34" charset="0"/>
                <a:cs typeface="Calibri" pitchFamily="34" charset="0"/>
              </a:rPr>
              <a:t>Scenario</a:t>
            </a:r>
            <a:endParaRPr lang="en-GB" sz="1100" b="1" dirty="0">
              <a:solidFill>
                <a:schemeClr val="bg1"/>
              </a:solidFill>
              <a:latin typeface="Calibri" pitchFamily="34" charset="0"/>
              <a:cs typeface="Calibri" pitchFamily="34" charset="0"/>
            </a:endParaRPr>
          </a:p>
        </p:txBody>
      </p:sp>
      <p:sp>
        <p:nvSpPr>
          <p:cNvPr id="51" name="Round Same Side Corner Rectangle 50">
            <a:hlinkClick r:id="rId3" action="ppaction://hlinksldjump"/>
          </p:cNvPr>
          <p:cNvSpPr/>
          <p:nvPr/>
        </p:nvSpPr>
        <p:spPr>
          <a:xfrm>
            <a:off x="1415096" y="6569968"/>
            <a:ext cx="648072" cy="288032"/>
          </a:xfrm>
          <a:prstGeom prst="round2SameRect">
            <a:avLst/>
          </a:prstGeom>
          <a:solidFill>
            <a:srgbClr val="7CBF33"/>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100" b="1" dirty="0" smtClean="0">
                <a:latin typeface="Calibri" pitchFamily="34" charset="0"/>
                <a:cs typeface="Calibri" pitchFamily="34" charset="0"/>
              </a:rPr>
              <a:t>Tasks</a:t>
            </a:r>
            <a:endParaRPr lang="en-GB" sz="1100" b="1" dirty="0">
              <a:latin typeface="Calibri" pitchFamily="34" charset="0"/>
              <a:cs typeface="Calibri" pitchFamily="34" charset="0"/>
            </a:endParaRPr>
          </a:p>
        </p:txBody>
      </p:sp>
      <p:sp>
        <p:nvSpPr>
          <p:cNvPr id="52" name="Round Same Side Corner Rectangle 51">
            <a:hlinkClick r:id="rId4" action="ppaction://hlinksldjump"/>
          </p:cNvPr>
          <p:cNvSpPr/>
          <p:nvPr/>
        </p:nvSpPr>
        <p:spPr>
          <a:xfrm>
            <a:off x="2068892" y="6569968"/>
            <a:ext cx="396000" cy="288032"/>
          </a:xfrm>
          <a:prstGeom prst="round2SameRect">
            <a:avLst/>
          </a:prstGeom>
          <a:solidFill>
            <a:srgbClr val="7CBF33"/>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1</a:t>
            </a:r>
            <a:endParaRPr lang="en-GB" sz="1200" b="1" dirty="0">
              <a:latin typeface="Calibri" pitchFamily="34" charset="0"/>
              <a:cs typeface="Calibri" pitchFamily="34" charset="0"/>
            </a:endParaRPr>
          </a:p>
        </p:txBody>
      </p:sp>
      <p:sp>
        <p:nvSpPr>
          <p:cNvPr id="53" name="Round Same Side Corner Rectangle 52">
            <a:hlinkClick r:id="rId5" action="ppaction://hlinksldjump"/>
          </p:cNvPr>
          <p:cNvSpPr/>
          <p:nvPr/>
        </p:nvSpPr>
        <p:spPr>
          <a:xfrm>
            <a:off x="2470616" y="6569968"/>
            <a:ext cx="396000" cy="288032"/>
          </a:xfrm>
          <a:prstGeom prst="round2SameRect">
            <a:avLst/>
          </a:prstGeom>
          <a:solidFill>
            <a:srgbClr val="7CBF33"/>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2</a:t>
            </a:r>
            <a:endParaRPr lang="en-GB" sz="1200" b="1" dirty="0">
              <a:latin typeface="Calibri" pitchFamily="34" charset="0"/>
              <a:cs typeface="Calibri" pitchFamily="34" charset="0"/>
            </a:endParaRPr>
          </a:p>
        </p:txBody>
      </p:sp>
      <p:sp>
        <p:nvSpPr>
          <p:cNvPr id="54" name="Round Same Side Corner Rectangle 53">
            <a:hlinkClick r:id="rId6" action="ppaction://hlinksldjump"/>
          </p:cNvPr>
          <p:cNvSpPr/>
          <p:nvPr/>
        </p:nvSpPr>
        <p:spPr>
          <a:xfrm>
            <a:off x="2872340" y="6569968"/>
            <a:ext cx="396000" cy="288032"/>
          </a:xfrm>
          <a:prstGeom prst="round2SameRect">
            <a:avLst/>
          </a:prstGeom>
          <a:solidFill>
            <a:srgbClr val="7CBF33"/>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3</a:t>
            </a:r>
            <a:endParaRPr lang="en-GB" sz="1200" b="1" dirty="0">
              <a:latin typeface="Calibri" pitchFamily="34" charset="0"/>
              <a:cs typeface="Calibri" pitchFamily="34" charset="0"/>
            </a:endParaRPr>
          </a:p>
        </p:txBody>
      </p:sp>
      <p:sp>
        <p:nvSpPr>
          <p:cNvPr id="55" name="Round Same Side Corner Rectangle 54">
            <a:hlinkClick r:id="rId7" action="ppaction://hlinksldjump"/>
          </p:cNvPr>
          <p:cNvSpPr/>
          <p:nvPr/>
        </p:nvSpPr>
        <p:spPr>
          <a:xfrm>
            <a:off x="3274064" y="6569968"/>
            <a:ext cx="396000" cy="288032"/>
          </a:xfrm>
          <a:prstGeom prst="round2SameRect">
            <a:avLst/>
          </a:prstGeom>
          <a:solidFill>
            <a:srgbClr val="7CBF33"/>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4</a:t>
            </a:r>
            <a:endParaRPr lang="en-GB" sz="1200" b="1" dirty="0">
              <a:latin typeface="Calibri" pitchFamily="34" charset="0"/>
              <a:cs typeface="Calibri" pitchFamily="34" charset="0"/>
            </a:endParaRPr>
          </a:p>
        </p:txBody>
      </p:sp>
      <p:sp>
        <p:nvSpPr>
          <p:cNvPr id="60" name="Round Same Side Corner Rectangle 59">
            <a:hlinkClick r:id="rId8" action="ppaction://hlinksldjump"/>
          </p:cNvPr>
          <p:cNvSpPr/>
          <p:nvPr/>
        </p:nvSpPr>
        <p:spPr>
          <a:xfrm>
            <a:off x="5292080" y="6569968"/>
            <a:ext cx="396000" cy="288032"/>
          </a:xfrm>
          <a:prstGeom prst="round2SameRect">
            <a:avLst/>
          </a:prstGeom>
          <a:solidFill>
            <a:srgbClr val="7CBF33"/>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a:latin typeface="Calibri" pitchFamily="34" charset="0"/>
                <a:cs typeface="Calibri" pitchFamily="34" charset="0"/>
              </a:rPr>
              <a:t>9</a:t>
            </a:r>
          </a:p>
        </p:txBody>
      </p:sp>
      <p:sp>
        <p:nvSpPr>
          <p:cNvPr id="61" name="Round Same Side Corner Rectangle 60">
            <a:hlinkClick r:id="rId9" action="ppaction://hlinksldjump"/>
          </p:cNvPr>
          <p:cNvSpPr/>
          <p:nvPr/>
        </p:nvSpPr>
        <p:spPr>
          <a:xfrm>
            <a:off x="5693804" y="6569968"/>
            <a:ext cx="396000" cy="288032"/>
          </a:xfrm>
          <a:prstGeom prst="round2SameRect">
            <a:avLst/>
          </a:prstGeom>
          <a:solidFill>
            <a:srgbClr val="7CBF33"/>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10</a:t>
            </a:r>
            <a:endParaRPr lang="en-GB" sz="1200" b="1" dirty="0">
              <a:latin typeface="Calibri" pitchFamily="34" charset="0"/>
              <a:cs typeface="Calibri" pitchFamily="34" charset="0"/>
            </a:endParaRPr>
          </a:p>
        </p:txBody>
      </p:sp>
      <p:sp>
        <p:nvSpPr>
          <p:cNvPr id="62" name="Round Same Side Corner Rectangle 61">
            <a:hlinkClick r:id="rId10" action="ppaction://hlinksldjump"/>
          </p:cNvPr>
          <p:cNvSpPr/>
          <p:nvPr/>
        </p:nvSpPr>
        <p:spPr>
          <a:xfrm>
            <a:off x="6095528" y="6569968"/>
            <a:ext cx="396000" cy="288032"/>
          </a:xfrm>
          <a:prstGeom prst="round2SameRect">
            <a:avLst/>
          </a:prstGeom>
          <a:solidFill>
            <a:srgbClr val="7CBF33"/>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11</a:t>
            </a:r>
            <a:endParaRPr lang="en-GB" sz="1200" b="1" dirty="0">
              <a:latin typeface="Calibri" pitchFamily="34" charset="0"/>
              <a:cs typeface="Calibri" pitchFamily="34" charset="0"/>
            </a:endParaRPr>
          </a:p>
        </p:txBody>
      </p:sp>
      <p:sp>
        <p:nvSpPr>
          <p:cNvPr id="63" name="Round Same Side Corner Rectangle 62">
            <a:hlinkClick r:id="rId11" action="ppaction://hlinksldjump"/>
          </p:cNvPr>
          <p:cNvSpPr/>
          <p:nvPr/>
        </p:nvSpPr>
        <p:spPr>
          <a:xfrm>
            <a:off x="6497252" y="6569968"/>
            <a:ext cx="396000" cy="288032"/>
          </a:xfrm>
          <a:prstGeom prst="round2SameRect">
            <a:avLst/>
          </a:prstGeom>
          <a:solidFill>
            <a:srgbClr val="7CBF33"/>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12</a:t>
            </a:r>
            <a:endParaRPr lang="en-GB" sz="1200" b="1" dirty="0">
              <a:latin typeface="Calibri" pitchFamily="34" charset="0"/>
              <a:cs typeface="Calibri" pitchFamily="34" charset="0"/>
            </a:endParaRPr>
          </a:p>
        </p:txBody>
      </p:sp>
      <p:sp>
        <p:nvSpPr>
          <p:cNvPr id="64" name="Round Same Side Corner Rectangle 63">
            <a:hlinkClick r:id="rId12" action="ppaction://hlinksldjump"/>
          </p:cNvPr>
          <p:cNvSpPr/>
          <p:nvPr/>
        </p:nvSpPr>
        <p:spPr>
          <a:xfrm>
            <a:off x="6898976" y="6569968"/>
            <a:ext cx="396000" cy="288032"/>
          </a:xfrm>
          <a:prstGeom prst="round2SameRect">
            <a:avLst/>
          </a:prstGeom>
          <a:solidFill>
            <a:srgbClr val="7CBF33"/>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13</a:t>
            </a:r>
            <a:endParaRPr lang="en-GB" sz="1200" b="1" dirty="0">
              <a:latin typeface="Calibri" pitchFamily="34" charset="0"/>
              <a:cs typeface="Calibri" pitchFamily="34" charset="0"/>
            </a:endParaRPr>
          </a:p>
        </p:txBody>
      </p:sp>
      <p:sp>
        <p:nvSpPr>
          <p:cNvPr id="66" name="Round Same Side Corner Rectangle 65">
            <a:hlinkClick r:id="rId12" action="ppaction://hlinksldjump"/>
          </p:cNvPr>
          <p:cNvSpPr/>
          <p:nvPr/>
        </p:nvSpPr>
        <p:spPr>
          <a:xfrm>
            <a:off x="7300700" y="6569968"/>
            <a:ext cx="396000" cy="288032"/>
          </a:xfrm>
          <a:prstGeom prst="round2SameRect">
            <a:avLst/>
          </a:prstGeom>
          <a:solidFill>
            <a:schemeClr val="bg2">
              <a:lumMod val="50000"/>
            </a:schemeClr>
          </a:solidFill>
          <a:ln>
            <a:solidFill>
              <a:schemeClr val="bg2">
                <a:lumMod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14</a:t>
            </a:r>
            <a:endParaRPr lang="en-GB" sz="1200" b="1" dirty="0">
              <a:latin typeface="Calibri" pitchFamily="34" charset="0"/>
              <a:cs typeface="Calibri" pitchFamily="34" charset="0"/>
            </a:endParaRPr>
          </a:p>
        </p:txBody>
      </p:sp>
      <p:sp>
        <p:nvSpPr>
          <p:cNvPr id="67" name="Round Same Side Corner Rectangle 66">
            <a:hlinkClick r:id="rId13" action="ppaction://hlinksldjump"/>
          </p:cNvPr>
          <p:cNvSpPr/>
          <p:nvPr/>
        </p:nvSpPr>
        <p:spPr>
          <a:xfrm>
            <a:off x="7702424" y="6569968"/>
            <a:ext cx="396000" cy="288032"/>
          </a:xfrm>
          <a:prstGeom prst="round2SameRect">
            <a:avLst/>
          </a:prstGeom>
          <a:solidFill>
            <a:srgbClr val="7CBF33"/>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15</a:t>
            </a:r>
            <a:endParaRPr lang="en-GB" sz="1200" b="1" dirty="0">
              <a:latin typeface="Calibri" pitchFamily="34" charset="0"/>
              <a:cs typeface="Calibri" pitchFamily="34" charset="0"/>
            </a:endParaRPr>
          </a:p>
        </p:txBody>
      </p:sp>
      <p:sp>
        <p:nvSpPr>
          <p:cNvPr id="25" name="Round Same Side Corner Rectangle 24">
            <a:hlinkClick r:id="rId14" action="ppaction://hlinksldjump"/>
          </p:cNvPr>
          <p:cNvSpPr/>
          <p:nvPr userDrawn="1"/>
        </p:nvSpPr>
        <p:spPr>
          <a:xfrm>
            <a:off x="761300" y="6569968"/>
            <a:ext cx="648072" cy="288032"/>
          </a:xfrm>
          <a:prstGeom prst="round2SameRect">
            <a:avLst/>
          </a:prstGeom>
          <a:solidFill>
            <a:srgbClr val="7CBF33"/>
          </a:solidFill>
          <a:ln>
            <a:solidFill>
              <a:schemeClr val="accent1">
                <a:lumMod val="75000"/>
              </a:schemeClr>
            </a:solidFill>
          </a:ln>
        </p:spPr>
        <p:style>
          <a:lnRef idx="2">
            <a:schemeClr val="accent6"/>
          </a:lnRef>
          <a:fillRef idx="1">
            <a:schemeClr val="lt1"/>
          </a:fillRef>
          <a:effectRef idx="0">
            <a:schemeClr val="accent6"/>
          </a:effectRef>
          <a:fontRef idx="minor">
            <a:schemeClr val="dk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100" b="1" dirty="0" smtClean="0">
                <a:solidFill>
                  <a:schemeClr val="bg1"/>
                </a:solidFill>
                <a:latin typeface="Calibri" pitchFamily="34" charset="0"/>
                <a:cs typeface="Calibri" pitchFamily="34" charset="0"/>
              </a:rPr>
              <a:t>Criteria</a:t>
            </a:r>
            <a:endParaRPr lang="en-GB" sz="1100" b="1" dirty="0">
              <a:solidFill>
                <a:schemeClr val="bg1"/>
              </a:solidFill>
              <a:latin typeface="Calibri" pitchFamily="34" charset="0"/>
              <a:cs typeface="Calibri" pitchFamily="34" charset="0"/>
            </a:endParaRPr>
          </a:p>
        </p:txBody>
      </p:sp>
      <p:sp>
        <p:nvSpPr>
          <p:cNvPr id="31" name="Round Same Side Corner Rectangle 30">
            <a:hlinkClick r:id="rId15" action="ppaction://hlinksldjump"/>
          </p:cNvPr>
          <p:cNvSpPr/>
          <p:nvPr userDrawn="1"/>
        </p:nvSpPr>
        <p:spPr>
          <a:xfrm>
            <a:off x="3675788" y="6569968"/>
            <a:ext cx="396000" cy="288032"/>
          </a:xfrm>
          <a:prstGeom prst="round2SameRect">
            <a:avLst/>
          </a:prstGeom>
          <a:solidFill>
            <a:srgbClr val="7CBF33"/>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5</a:t>
            </a:r>
            <a:endParaRPr lang="en-GB" sz="1200" b="1" dirty="0">
              <a:latin typeface="Calibri" pitchFamily="34" charset="0"/>
              <a:cs typeface="Calibri" pitchFamily="34" charset="0"/>
            </a:endParaRPr>
          </a:p>
        </p:txBody>
      </p:sp>
      <p:sp>
        <p:nvSpPr>
          <p:cNvPr id="32" name="Round Same Side Corner Rectangle 31">
            <a:hlinkClick r:id="rId16" action="ppaction://hlinksldjump"/>
          </p:cNvPr>
          <p:cNvSpPr/>
          <p:nvPr userDrawn="1"/>
        </p:nvSpPr>
        <p:spPr>
          <a:xfrm>
            <a:off x="4077512" y="6569968"/>
            <a:ext cx="396000" cy="288032"/>
          </a:xfrm>
          <a:prstGeom prst="round2SameRect">
            <a:avLst/>
          </a:prstGeom>
          <a:solidFill>
            <a:srgbClr val="FF0000"/>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a:latin typeface="Calibri" pitchFamily="34" charset="0"/>
                <a:cs typeface="Calibri" pitchFamily="34" charset="0"/>
              </a:rPr>
              <a:t>6</a:t>
            </a:r>
          </a:p>
        </p:txBody>
      </p:sp>
      <p:sp>
        <p:nvSpPr>
          <p:cNvPr id="33" name="Round Same Side Corner Rectangle 32">
            <a:hlinkClick r:id="rId17" action="ppaction://hlinksldjump"/>
          </p:cNvPr>
          <p:cNvSpPr/>
          <p:nvPr userDrawn="1"/>
        </p:nvSpPr>
        <p:spPr>
          <a:xfrm>
            <a:off x="4479236" y="6569968"/>
            <a:ext cx="396000" cy="288032"/>
          </a:xfrm>
          <a:prstGeom prst="round2SameRect">
            <a:avLst/>
          </a:prstGeom>
          <a:solidFill>
            <a:srgbClr val="FF0000"/>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7</a:t>
            </a:r>
            <a:endParaRPr lang="en-GB" sz="1200" b="1" dirty="0">
              <a:latin typeface="Calibri" pitchFamily="34" charset="0"/>
              <a:cs typeface="Calibri" pitchFamily="34" charset="0"/>
            </a:endParaRPr>
          </a:p>
        </p:txBody>
      </p:sp>
      <p:sp>
        <p:nvSpPr>
          <p:cNvPr id="34" name="Round Same Side Corner Rectangle 33">
            <a:hlinkClick r:id="rId8" action="ppaction://hlinksldjump"/>
          </p:cNvPr>
          <p:cNvSpPr/>
          <p:nvPr userDrawn="1"/>
        </p:nvSpPr>
        <p:spPr>
          <a:xfrm>
            <a:off x="4880960" y="6569968"/>
            <a:ext cx="396000" cy="288032"/>
          </a:xfrm>
          <a:prstGeom prst="round2SameRect">
            <a:avLst/>
          </a:prstGeom>
          <a:solidFill>
            <a:srgbClr val="7CBF33"/>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a:latin typeface="Calibri" pitchFamily="34" charset="0"/>
                <a:cs typeface="Calibri" pitchFamily="34" charset="0"/>
              </a:rPr>
              <a:t>8</a:t>
            </a:r>
          </a:p>
        </p:txBody>
      </p:sp>
      <p:sp>
        <p:nvSpPr>
          <p:cNvPr id="36" name="Round Same Side Corner Rectangle 35">
            <a:hlinkClick r:id="rId13" action="ppaction://hlinksldjump"/>
          </p:cNvPr>
          <p:cNvSpPr/>
          <p:nvPr userDrawn="1"/>
        </p:nvSpPr>
        <p:spPr>
          <a:xfrm>
            <a:off x="8104152" y="6569968"/>
            <a:ext cx="396000" cy="288032"/>
          </a:xfrm>
          <a:prstGeom prst="round2SameRect">
            <a:avLst/>
          </a:prstGeom>
          <a:solidFill>
            <a:schemeClr val="bg2">
              <a:lumMod val="50000"/>
            </a:schemeClr>
          </a:solidFill>
          <a:ln>
            <a:solidFill>
              <a:schemeClr val="bg2">
                <a:lumMod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16</a:t>
            </a:r>
            <a:endParaRPr lang="en-GB" sz="1200" b="1" dirty="0">
              <a:latin typeface="Calibri" pitchFamily="34" charset="0"/>
              <a:cs typeface="Calibri" pitchFamily="34" charset="0"/>
            </a:endParaRPr>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23214344-8236-4B1F-A3DF-DA24BB3EAD55}" type="datetimeFigureOut">
              <a:rPr lang="en-GB" smtClean="0"/>
              <a:pPr/>
              <a:t>15/08/2014</a:t>
            </a:fld>
            <a:endParaRPr lang="en-GB"/>
          </a:p>
        </p:txBody>
      </p:sp>
      <p:sp>
        <p:nvSpPr>
          <p:cNvPr id="5" name="Footer Placeholder 4"/>
          <p:cNvSpPr>
            <a:spLocks noGrp="1"/>
          </p:cNvSpPr>
          <p:nvPr>
            <p:ph type="ftr" sz="quarter" idx="11"/>
          </p:nvPr>
        </p:nvSpPr>
        <p:spPr/>
        <p:txBody>
          <a:bodyPr/>
          <a:lstStyle>
            <a:extLst/>
          </a:lstStyle>
          <a:p>
            <a:endParaRPr lang="en-GB"/>
          </a:p>
        </p:txBody>
      </p:sp>
      <p:sp>
        <p:nvSpPr>
          <p:cNvPr id="6" name="Slide Number Placeholder 5"/>
          <p:cNvSpPr>
            <a:spLocks noGrp="1"/>
          </p:cNvSpPr>
          <p:nvPr>
            <p:ph type="sldNum" sz="quarter" idx="12"/>
          </p:nvPr>
        </p:nvSpPr>
        <p:spPr/>
        <p:txBody>
          <a:bodyPr/>
          <a:lstStyle>
            <a:extLst/>
          </a:lstStyle>
          <a:p>
            <a:fld id="{8F1201DD-DA1B-4B07-90AE-AA0AC650B466}" type="slidenum">
              <a:rPr lang="en-GB" smtClean="0"/>
              <a:pPr/>
              <a:t>‹#›</a:t>
            </a:fld>
            <a:endParaRPr lang="en-GB"/>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23214344-8236-4B1F-A3DF-DA24BB3EAD55}" type="datetimeFigureOut">
              <a:rPr lang="en-GB" smtClean="0"/>
              <a:pPr/>
              <a:t>15/08/2014</a:t>
            </a:fld>
            <a:endParaRPr lang="en-GB"/>
          </a:p>
        </p:txBody>
      </p:sp>
      <p:sp>
        <p:nvSpPr>
          <p:cNvPr id="6" name="Footer Placeholder 5"/>
          <p:cNvSpPr>
            <a:spLocks noGrp="1"/>
          </p:cNvSpPr>
          <p:nvPr>
            <p:ph type="ftr" sz="quarter" idx="11"/>
          </p:nvPr>
        </p:nvSpPr>
        <p:spPr/>
        <p:txBody>
          <a:bodyPr/>
          <a:lstStyle>
            <a:extLst/>
          </a:lstStyle>
          <a:p>
            <a:endParaRPr lang="en-GB"/>
          </a:p>
        </p:txBody>
      </p:sp>
      <p:sp>
        <p:nvSpPr>
          <p:cNvPr id="7" name="Slide Number Placeholder 6"/>
          <p:cNvSpPr>
            <a:spLocks noGrp="1"/>
          </p:cNvSpPr>
          <p:nvPr>
            <p:ph type="sldNum" sz="quarter" idx="12"/>
          </p:nvPr>
        </p:nvSpPr>
        <p:spPr/>
        <p:txBody>
          <a:bodyPr/>
          <a:lstStyle>
            <a:extLst/>
          </a:lstStyle>
          <a:p>
            <a:fld id="{8F1201DD-DA1B-4B07-90AE-AA0AC650B466}" type="slidenum">
              <a:rPr lang="en-GB" smtClean="0"/>
              <a:pPr/>
              <a:t>‹#›</a:t>
            </a:fld>
            <a:endParaRPr lang="en-GB"/>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23214344-8236-4B1F-A3DF-DA24BB3EAD55}" type="datetimeFigureOut">
              <a:rPr lang="en-GB" smtClean="0"/>
              <a:pPr/>
              <a:t>15/08/2014</a:t>
            </a:fld>
            <a:endParaRPr lang="en-GB"/>
          </a:p>
        </p:txBody>
      </p:sp>
      <p:sp>
        <p:nvSpPr>
          <p:cNvPr id="8" name="Footer Placeholder 7"/>
          <p:cNvSpPr>
            <a:spLocks noGrp="1"/>
          </p:cNvSpPr>
          <p:nvPr>
            <p:ph type="ftr" sz="quarter" idx="11"/>
          </p:nvPr>
        </p:nvSpPr>
        <p:spPr/>
        <p:txBody>
          <a:bodyPr/>
          <a:lstStyle>
            <a:extLst/>
          </a:lstStyle>
          <a:p>
            <a:endParaRPr lang="en-GB"/>
          </a:p>
        </p:txBody>
      </p:sp>
      <p:sp>
        <p:nvSpPr>
          <p:cNvPr id="9" name="Slide Number Placeholder 8"/>
          <p:cNvSpPr>
            <a:spLocks noGrp="1"/>
          </p:cNvSpPr>
          <p:nvPr>
            <p:ph type="sldNum" sz="quarter" idx="12"/>
          </p:nvPr>
        </p:nvSpPr>
        <p:spPr/>
        <p:txBody>
          <a:bodyPr/>
          <a:lstStyle>
            <a:extLst/>
          </a:lstStyle>
          <a:p>
            <a:fld id="{8F1201DD-DA1B-4B07-90AE-AA0AC650B466}" type="slidenum">
              <a:rPr lang="en-GB" smtClean="0"/>
              <a:pPr/>
              <a:t>‹#›</a:t>
            </a:fld>
            <a:endParaRPr lang="en-GB"/>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fld id="{23214344-8236-4B1F-A3DF-DA24BB3EAD55}" type="datetimeFigureOut">
              <a:rPr lang="en-GB" smtClean="0"/>
              <a:pPr/>
              <a:t>15/08/2014</a:t>
            </a:fld>
            <a:endParaRPr lang="en-GB"/>
          </a:p>
        </p:txBody>
      </p:sp>
      <p:sp>
        <p:nvSpPr>
          <p:cNvPr id="4" name="Footer Placeholder 3"/>
          <p:cNvSpPr>
            <a:spLocks noGrp="1"/>
          </p:cNvSpPr>
          <p:nvPr>
            <p:ph type="ftr" sz="quarter" idx="11"/>
          </p:nvPr>
        </p:nvSpPr>
        <p:spPr/>
        <p:txBody>
          <a:bodyPr/>
          <a:lstStyle>
            <a:extLst/>
          </a:lstStyle>
          <a:p>
            <a:endParaRPr lang="en-GB"/>
          </a:p>
        </p:txBody>
      </p:sp>
      <p:sp>
        <p:nvSpPr>
          <p:cNvPr id="5" name="Slide Number Placeholder 4"/>
          <p:cNvSpPr>
            <a:spLocks noGrp="1"/>
          </p:cNvSpPr>
          <p:nvPr>
            <p:ph type="sldNum" sz="quarter" idx="12"/>
          </p:nvPr>
        </p:nvSpPr>
        <p:spPr/>
        <p:txBody>
          <a:bodyPr/>
          <a:lstStyle>
            <a:extLst/>
          </a:lstStyle>
          <a:p>
            <a:fld id="{8F1201DD-DA1B-4B07-90AE-AA0AC650B466}" type="slidenum">
              <a:rPr lang="en-GB" smtClean="0"/>
              <a:pPr/>
              <a:t>‹#›</a:t>
            </a:fld>
            <a:endParaRPr lang="en-GB"/>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23214344-8236-4B1F-A3DF-DA24BB3EAD55}" type="datetimeFigureOut">
              <a:rPr lang="en-GB" smtClean="0"/>
              <a:pPr/>
              <a:t>15/08/2014</a:t>
            </a:fld>
            <a:endParaRPr lang="en-GB"/>
          </a:p>
        </p:txBody>
      </p:sp>
      <p:sp>
        <p:nvSpPr>
          <p:cNvPr id="3" name="Footer Placeholder 2"/>
          <p:cNvSpPr>
            <a:spLocks noGrp="1"/>
          </p:cNvSpPr>
          <p:nvPr>
            <p:ph type="ftr" sz="quarter" idx="11"/>
          </p:nvPr>
        </p:nvSpPr>
        <p:spPr/>
        <p:txBody>
          <a:bodyPr/>
          <a:lstStyle>
            <a:extLst/>
          </a:lstStyle>
          <a:p>
            <a:endParaRPr lang="en-GB"/>
          </a:p>
        </p:txBody>
      </p:sp>
      <p:sp>
        <p:nvSpPr>
          <p:cNvPr id="4" name="Slide Number Placeholder 3"/>
          <p:cNvSpPr>
            <a:spLocks noGrp="1"/>
          </p:cNvSpPr>
          <p:nvPr>
            <p:ph type="sldNum" sz="quarter" idx="12"/>
          </p:nvPr>
        </p:nvSpPr>
        <p:spPr/>
        <p:txBody>
          <a:bodyPr/>
          <a:lstStyle>
            <a:extLst/>
          </a:lstStyle>
          <a:p>
            <a:fld id="{8F1201DD-DA1B-4B07-90AE-AA0AC650B466}" type="slidenum">
              <a:rPr lang="en-GB" smtClean="0"/>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fld id="{23214344-8236-4B1F-A3DF-DA24BB3EAD55}" type="datetimeFigureOut">
              <a:rPr lang="en-GB" smtClean="0"/>
              <a:pPr/>
              <a:t>15/08/2014</a:t>
            </a:fld>
            <a:endParaRPr lang="en-GB"/>
          </a:p>
        </p:txBody>
      </p:sp>
      <p:sp>
        <p:nvSpPr>
          <p:cNvPr id="6" name="Footer Placeholder 5"/>
          <p:cNvSpPr>
            <a:spLocks noGrp="1"/>
          </p:cNvSpPr>
          <p:nvPr>
            <p:ph type="ftr" sz="quarter" idx="11"/>
          </p:nvPr>
        </p:nvSpPr>
        <p:spPr/>
        <p:txBody>
          <a:bodyPr/>
          <a:lstStyle>
            <a:extLst/>
          </a:lstStyle>
          <a:p>
            <a:endParaRPr lang="en-GB"/>
          </a:p>
        </p:txBody>
      </p:sp>
      <p:sp>
        <p:nvSpPr>
          <p:cNvPr id="7" name="Slide Number Placeholder 6"/>
          <p:cNvSpPr>
            <a:spLocks noGrp="1"/>
          </p:cNvSpPr>
          <p:nvPr>
            <p:ph type="sldNum" sz="quarter" idx="12"/>
          </p:nvPr>
        </p:nvSpPr>
        <p:spPr/>
        <p:txBody>
          <a:bodyPr/>
          <a:lstStyle>
            <a:extLst/>
          </a:lstStyle>
          <a:p>
            <a:fld id="{8F1201DD-DA1B-4B07-90AE-AA0AC650B466}" type="slidenum">
              <a:rPr lang="en-GB" smtClean="0"/>
              <a:pPr/>
              <a:t>‹#›</a:t>
            </a:fld>
            <a:endParaRPr lang="en-GB"/>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23214344-8236-4B1F-A3DF-DA24BB3EAD55}" type="datetimeFigureOut">
              <a:rPr lang="en-GB" smtClean="0"/>
              <a:pPr/>
              <a:t>15/08/2014</a:t>
            </a:fld>
            <a:endParaRPr lang="en-GB"/>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n-GB"/>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8F1201DD-DA1B-4B07-90AE-AA0AC650B466}" type="slidenum">
              <a:rPr lang="en-GB" smtClean="0"/>
              <a:pPr/>
              <a:t>‹#›</a:t>
            </a:fld>
            <a:endParaRPr lang="en-GB"/>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Freef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Right Triangle 9"/>
          <p:cNvSpPr>
            <a:spLocks/>
          </p:cNvSpPr>
          <p:nvPr/>
        </p:nvSpPr>
        <p:spPr bwMode="auto">
          <a:xfrm>
            <a:off x="-6042" y="5791253"/>
            <a:ext cx="3402314" cy="1080868"/>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Right Triangle 13"/>
          <p:cNvSpPr>
            <a:spLocks/>
          </p:cNvSpPr>
          <p:nvPr/>
        </p:nvSpPr>
        <p:spPr bwMode="auto">
          <a:xfrm>
            <a:off x="-6042" y="5791253"/>
            <a:ext cx="3402314" cy="1080868"/>
          </a:xfrm>
          <a:prstGeom prst="rtTriangle">
            <a:avLst/>
          </a:prstGeom>
          <a:blipFill>
            <a:blip r:embed="rId1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23214344-8236-4B1F-A3DF-DA24BB3EAD55}" type="datetimeFigureOut">
              <a:rPr lang="en-GB" smtClean="0"/>
              <a:pPr/>
              <a:t>15/08/2014</a:t>
            </a:fld>
            <a:endParaRPr lang="en-GB"/>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en-GB"/>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8F1201DD-DA1B-4B07-90AE-AA0AC650B466}" type="slidenum">
              <a:rPr lang="en-GB" smtClean="0"/>
              <a:pPr/>
              <a:t>‹#›</a:t>
            </a:fld>
            <a:endParaRPr lang="en-GB"/>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15.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gif"/><Relationship Id="rId1" Type="http://schemas.openxmlformats.org/officeDocument/2006/relationships/slideLayout" Target="../slideLayouts/slideLayout2.xml"/><Relationship Id="rId4" Type="http://schemas.openxmlformats.org/officeDocument/2006/relationships/image" Target="../media/image10.jpeg"/></Relationships>
</file>

<file path=ppt/slides/_rels/slide19.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11.png"/><Relationship Id="rId1" Type="http://schemas.openxmlformats.org/officeDocument/2006/relationships/slideLayout" Target="../slideLayouts/slideLayout2.xml"/><Relationship Id="rId6" Type="http://schemas.openxmlformats.org/officeDocument/2006/relationships/image" Target="../media/image13.png"/><Relationship Id="rId5" Type="http://schemas.microsoft.com/office/2007/relationships/hdphoto" Target="../media/hdphoto3.wdp"/><Relationship Id="rId4" Type="http://schemas.openxmlformats.org/officeDocument/2006/relationships/image" Target="../media/image12.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jpeg"/><Relationship Id="rId1" Type="http://schemas.openxmlformats.org/officeDocument/2006/relationships/slideLayout" Target="../slideLayouts/slideLayout2.xml"/><Relationship Id="rId4" Type="http://schemas.microsoft.com/office/2007/relationships/hdphoto" Target="../media/hdphoto4.wdp"/></Relationships>
</file>

<file path=ppt/slides/_rels/slide21.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jpeg"/><Relationship Id="rId1" Type="http://schemas.openxmlformats.org/officeDocument/2006/relationships/slideLayout" Target="../slideLayouts/slideLayout2.xml"/><Relationship Id="rId4" Type="http://schemas.openxmlformats.org/officeDocument/2006/relationships/image" Target="../media/image18.jpeg"/></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hyperlink" Target="http://www.paris-26-gigapixels.com/&#8206;" TargetMode="External"/><Relationship Id="rId2" Type="http://schemas.openxmlformats.org/officeDocument/2006/relationships/hyperlink" Target="http://www.gigapixel.com/&#8206;" TargetMode="External"/><Relationship Id="rId1" Type="http://schemas.openxmlformats.org/officeDocument/2006/relationships/slideLayout" Target="../slideLayouts/slideLayout2.xml"/><Relationship Id="rId5" Type="http://schemas.openxmlformats.org/officeDocument/2006/relationships/hyperlink" Target="http://www.pcmag.com/slideshow/story/310489/10-jaw-dropping-gigapixel-photos/1" TargetMode="External"/><Relationship Id="rId4" Type="http://schemas.openxmlformats.org/officeDocument/2006/relationships/hyperlink" Target="http://www.theverge.com/2013/8/3/4584928/tokyo-150-gigapixel-panorama" TargetMode="External"/></Relationships>
</file>

<file path=ppt/slides/_rels/slide24.xml.rels><?xml version="1.0" encoding="UTF-8" standalone="yes"?>
<Relationships xmlns="http://schemas.openxmlformats.org/package/2006/relationships"><Relationship Id="rId3" Type="http://schemas.microsoft.com/office/2007/relationships/hdphoto" Target="../media/hdphoto5.wdp"/><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hyperlink" Target="http://www.suse.com/" TargetMode="Externa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83282" y="476672"/>
            <a:ext cx="7772400" cy="1224136"/>
          </a:xfrm>
        </p:spPr>
        <p:txBody>
          <a:bodyPr/>
          <a:lstStyle/>
          <a:p>
            <a:r>
              <a:rPr lang="en-GB" dirty="0" smtClean="0">
                <a:latin typeface="Calibri" pitchFamily="34" charset="0"/>
                <a:cs typeface="Calibri" pitchFamily="34" charset="0"/>
              </a:rPr>
              <a:t>Unit 03</a:t>
            </a:r>
            <a:endParaRPr lang="en-GB" dirty="0">
              <a:latin typeface="Calibri" pitchFamily="34" charset="0"/>
              <a:cs typeface="Calibri" pitchFamily="34" charset="0"/>
            </a:endParaRPr>
          </a:p>
        </p:txBody>
      </p:sp>
      <p:sp>
        <p:nvSpPr>
          <p:cNvPr id="3" name="Subtitle 2"/>
          <p:cNvSpPr>
            <a:spLocks noGrp="1"/>
          </p:cNvSpPr>
          <p:nvPr>
            <p:ph type="subTitle" idx="1"/>
          </p:nvPr>
        </p:nvSpPr>
        <p:spPr>
          <a:xfrm>
            <a:off x="1081844" y="1700808"/>
            <a:ext cx="7772400" cy="1524362"/>
          </a:xfrm>
        </p:spPr>
        <p:txBody>
          <a:bodyPr wrap="none">
            <a:noAutofit/>
          </a:bodyPr>
          <a:lstStyle/>
          <a:p>
            <a:r>
              <a:rPr lang="en-GB" sz="3600" b="1" dirty="0">
                <a:latin typeface="Calibri" pitchFamily="34" charset="0"/>
                <a:cs typeface="Calibri" pitchFamily="34" charset="0"/>
              </a:rPr>
              <a:t>Unit </a:t>
            </a:r>
            <a:r>
              <a:rPr lang="en-GB" sz="3600" b="1" dirty="0" smtClean="0">
                <a:latin typeface="Calibri" pitchFamily="34" charset="0"/>
                <a:cs typeface="Calibri" pitchFamily="34" charset="0"/>
              </a:rPr>
              <a:t>03 </a:t>
            </a:r>
            <a:r>
              <a:rPr lang="en-GB" sz="3600" dirty="0" smtClean="0">
                <a:latin typeface="Calibri" pitchFamily="34" charset="0"/>
                <a:cs typeface="Calibri" pitchFamily="34" charset="0"/>
              </a:rPr>
              <a:t>– </a:t>
            </a:r>
            <a:r>
              <a:rPr lang="en-GB" sz="3600" b="1" dirty="0" smtClean="0">
                <a:latin typeface="Calibri" pitchFamily="34" charset="0"/>
                <a:cs typeface="Calibri" pitchFamily="34" charset="0"/>
              </a:rPr>
              <a:t>Computer Systems</a:t>
            </a:r>
            <a:endParaRPr lang="en-GB" sz="3600" dirty="0">
              <a:latin typeface="Calibri" pitchFamily="34" charset="0"/>
              <a:cs typeface="Calibri" pitchFamily="34" charset="0"/>
            </a:endParaRPr>
          </a:p>
          <a:p>
            <a:r>
              <a:rPr lang="en-GB" sz="3600" dirty="0" smtClean="0">
                <a:latin typeface="Calibri" pitchFamily="34" charset="0"/>
                <a:cs typeface="Calibri" pitchFamily="34" charset="0"/>
              </a:rPr>
              <a:t>  </a:t>
            </a:r>
            <a:r>
              <a:rPr lang="en-GB" sz="3600" b="1" dirty="0" smtClean="0">
                <a:latin typeface="Calibri" pitchFamily="34" charset="0"/>
                <a:cs typeface="Calibri" pitchFamily="34" charset="0"/>
              </a:rPr>
              <a:t>M/601/7261</a:t>
            </a:r>
            <a:endParaRPr lang="en-GB" sz="4000" dirty="0">
              <a:latin typeface="Calibri" pitchFamily="34" charset="0"/>
              <a:cs typeface="Calibri" pitchFamily="34" charset="0"/>
            </a:endParaRPr>
          </a:p>
        </p:txBody>
      </p:sp>
      <p:sp>
        <p:nvSpPr>
          <p:cNvPr id="4" name="TextBox 3"/>
          <p:cNvSpPr txBox="1"/>
          <p:nvPr/>
        </p:nvSpPr>
        <p:spPr>
          <a:xfrm>
            <a:off x="1477180" y="3452807"/>
            <a:ext cx="7343292" cy="1323439"/>
          </a:xfrm>
          <a:prstGeom prst="rect">
            <a:avLst/>
          </a:prstGeom>
          <a:noFill/>
        </p:spPr>
        <p:txBody>
          <a:bodyPr wrap="none" rtlCol="0">
            <a:spAutoFit/>
          </a:bodyPr>
          <a:lstStyle/>
          <a:p>
            <a:pPr algn="r"/>
            <a:r>
              <a:rPr lang="en-GB" sz="4000" b="1" dirty="0" smtClean="0">
                <a:latin typeface="Calibri" pitchFamily="34" charset="0"/>
                <a:cs typeface="Calibri" pitchFamily="34" charset="0"/>
              </a:rPr>
              <a:t>LO1 - </a:t>
            </a:r>
            <a:r>
              <a:rPr lang="en-GB" sz="4000" dirty="0" smtClean="0">
                <a:latin typeface="Calibri" pitchFamily="34" charset="0"/>
                <a:cs typeface="Calibri" pitchFamily="34" charset="0"/>
              </a:rPr>
              <a:t>Understand </a:t>
            </a:r>
            <a:r>
              <a:rPr lang="en-GB" sz="4000" dirty="0">
                <a:latin typeface="Calibri" pitchFamily="34" charset="0"/>
                <a:cs typeface="Calibri" pitchFamily="34" charset="0"/>
              </a:rPr>
              <a:t>the </a:t>
            </a:r>
            <a:r>
              <a:rPr lang="en-GB" sz="4000" dirty="0" smtClean="0">
                <a:latin typeface="Calibri" pitchFamily="34" charset="0"/>
                <a:cs typeface="Calibri" pitchFamily="34" charset="0"/>
              </a:rPr>
              <a:t>components</a:t>
            </a:r>
            <a:br>
              <a:rPr lang="en-GB" sz="4000" dirty="0" smtClean="0">
                <a:latin typeface="Calibri" pitchFamily="34" charset="0"/>
                <a:cs typeface="Calibri" pitchFamily="34" charset="0"/>
              </a:rPr>
            </a:br>
            <a:r>
              <a:rPr lang="en-GB" sz="4000" dirty="0" smtClean="0">
                <a:latin typeface="Calibri" pitchFamily="34" charset="0"/>
                <a:cs typeface="Calibri" pitchFamily="34" charset="0"/>
              </a:rPr>
              <a:t>of </a:t>
            </a:r>
            <a:r>
              <a:rPr lang="en-GB" sz="4000" dirty="0">
                <a:latin typeface="Calibri" pitchFamily="34" charset="0"/>
                <a:cs typeface="Calibri" pitchFamily="34" charset="0"/>
              </a:rPr>
              <a:t>computer systems </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07504" y="620688"/>
            <a:ext cx="8928992" cy="5760640"/>
          </a:xfrm>
        </p:spPr>
        <p:txBody>
          <a:bodyPr>
            <a:noAutofit/>
          </a:bodyPr>
          <a:lstStyle/>
          <a:p>
            <a:pPr marL="269875" indent="-255588"/>
            <a:r>
              <a:rPr lang="en-GB" sz="1740" b="1" dirty="0" smtClean="0">
                <a:latin typeface="Calibri" pitchFamily="34" charset="0"/>
                <a:cs typeface="Calibri" pitchFamily="34" charset="0"/>
              </a:rPr>
              <a:t>BIOS</a:t>
            </a:r>
            <a:r>
              <a:rPr lang="en-GB" sz="1740" dirty="0" smtClean="0">
                <a:latin typeface="Calibri" pitchFamily="34" charset="0"/>
                <a:cs typeface="Calibri" pitchFamily="34" charset="0"/>
              </a:rPr>
              <a:t> – Built in operating system is a small battery linked to the core of the motherboard that tells a computer what it is, what CPU, what hard drives, what kind of motherboard, where the connectors are, what time of day it is.  All computers have one but they seem the least of things. </a:t>
            </a:r>
          </a:p>
          <a:p>
            <a:pPr marL="269875" indent="-255588"/>
            <a:r>
              <a:rPr lang="en-GB" sz="1740" dirty="0" smtClean="0">
                <a:latin typeface="Calibri" pitchFamily="34" charset="0"/>
                <a:cs typeface="Calibri" pitchFamily="34" charset="0"/>
              </a:rPr>
              <a:t>The two most common types are Phoenix and Ami, they contain a battery life of at least 3 years and contain several pages of important information, specifically hard drive configurations and IRQ allocation. Operating systems can override the BIOS but this takes extra time and can lead </a:t>
            </a:r>
            <a:r>
              <a:rPr lang="en-GB" sz="1740" smtClean="0">
                <a:latin typeface="Calibri" pitchFamily="34" charset="0"/>
                <a:cs typeface="Calibri" pitchFamily="34" charset="0"/>
              </a:rPr>
              <a:t>to </a:t>
            </a:r>
            <a:r>
              <a:rPr lang="en-GB" sz="1740" smtClean="0">
                <a:latin typeface="Calibri" pitchFamily="34" charset="0"/>
                <a:cs typeface="Calibri" pitchFamily="34" charset="0"/>
              </a:rPr>
              <a:t>IRQ </a:t>
            </a:r>
            <a:r>
              <a:rPr lang="en-GB" sz="1740" dirty="0" smtClean="0">
                <a:latin typeface="Calibri" pitchFamily="34" charset="0"/>
                <a:cs typeface="Calibri" pitchFamily="34" charset="0"/>
              </a:rPr>
              <a:t>conflicts.</a:t>
            </a:r>
          </a:p>
          <a:p>
            <a:pPr marL="269875" indent="-255588"/>
            <a:r>
              <a:rPr lang="en-GB" sz="1740" b="1" dirty="0" smtClean="0">
                <a:latin typeface="Calibri" pitchFamily="34" charset="0"/>
                <a:cs typeface="Calibri" pitchFamily="34" charset="0"/>
              </a:rPr>
              <a:t>Hard </a:t>
            </a:r>
            <a:r>
              <a:rPr lang="en-GB" sz="1740" b="1" dirty="0">
                <a:latin typeface="Calibri" pitchFamily="34" charset="0"/>
                <a:cs typeface="Calibri" pitchFamily="34" charset="0"/>
              </a:rPr>
              <a:t>drive configuration and controllers </a:t>
            </a:r>
            <a:r>
              <a:rPr lang="en-GB" sz="1740" dirty="0">
                <a:latin typeface="Calibri" pitchFamily="34" charset="0"/>
                <a:cs typeface="Calibri" pitchFamily="34" charset="0"/>
              </a:rPr>
              <a:t>(e.g. SATA, IDE, master, slave) </a:t>
            </a:r>
            <a:r>
              <a:rPr lang="en-GB" sz="1740" dirty="0" smtClean="0">
                <a:latin typeface="Calibri" pitchFamily="34" charset="0"/>
                <a:cs typeface="Calibri" pitchFamily="34" charset="0"/>
              </a:rPr>
              <a:t>– All motherboards contain at least 2 controllers for hard drives. Modern machines have the capacity for more than 2 with SATA and SSD. More than one hard drive can be on one cable from the controller port but these will need to be configured as Master and Slave drives. Older hard drives had this capacity on the Hard drive, a set of pins with a jumper to manage master and slave but SATA drives take this information from BIOS.</a:t>
            </a:r>
          </a:p>
          <a:p>
            <a:pPr marL="269875" indent="-255588"/>
            <a:r>
              <a:rPr lang="en-GB" sz="1740" dirty="0" smtClean="0">
                <a:latin typeface="Calibri" pitchFamily="34" charset="0"/>
                <a:cs typeface="Calibri" pitchFamily="34" charset="0"/>
              </a:rPr>
              <a:t>The difference between SATA (new) and IDE (older) is speed, hard drives are measures in RPM and Buffer Memory, an 8100RPM drive with 8mb buffer means it is very fast, can take 8mb chunks of information at a time while searching for more information to drop to the CPU. Other speeds include 5300 and 7200. For most computer functions, putting the OS on the master and programs on the slave frees the master for speed efficiency.</a:t>
            </a:r>
          </a:p>
          <a:p>
            <a:pPr marL="269875" indent="-255588"/>
            <a:r>
              <a:rPr lang="en-GB" sz="1740" dirty="0" smtClean="0">
                <a:latin typeface="Calibri" pitchFamily="34" charset="0"/>
                <a:cs typeface="Calibri" pitchFamily="34" charset="0"/>
              </a:rPr>
              <a:t>SSD – Solid State Drive – this has no moving parts and therefor is faster than normal Hard drives.</a:t>
            </a:r>
          </a:p>
        </p:txBody>
      </p:sp>
      <p:sp>
        <p:nvSpPr>
          <p:cNvPr id="17" name="Title 2"/>
          <p:cNvSpPr>
            <a:spLocks noGrp="1"/>
          </p:cNvSpPr>
          <p:nvPr>
            <p:ph type="title"/>
          </p:nvPr>
        </p:nvSpPr>
        <p:spPr>
          <a:xfrm>
            <a:off x="179512" y="188640"/>
            <a:ext cx="8733656" cy="360040"/>
          </a:xfrm>
        </p:spPr>
        <p:txBody>
          <a:bodyPr>
            <a:noAutofit/>
          </a:bodyPr>
          <a:lstStyle/>
          <a:p>
            <a:r>
              <a:rPr lang="en-GB" sz="2400" dirty="0" smtClean="0"/>
              <a:t>P1.2 – Understanding Computer Components - Internal</a:t>
            </a:r>
            <a:endParaRPr lang="en-GB" sz="2400" dirty="0"/>
          </a:p>
        </p:txBody>
      </p:sp>
    </p:spTree>
    <p:extLst>
      <p:ext uri="{BB962C8B-B14F-4D97-AF65-F5344CB8AC3E}">
        <p14:creationId xmlns:p14="http://schemas.microsoft.com/office/powerpoint/2010/main" val="224488236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79512" y="620688"/>
            <a:ext cx="8784976" cy="5760640"/>
          </a:xfrm>
        </p:spPr>
        <p:txBody>
          <a:bodyPr>
            <a:noAutofit/>
          </a:bodyPr>
          <a:lstStyle/>
          <a:p>
            <a:pPr marL="246063" indent="-246063"/>
            <a:r>
              <a:rPr lang="en-GB" sz="1800" dirty="0" smtClean="0">
                <a:latin typeface="Calibri" pitchFamily="34" charset="0"/>
                <a:cs typeface="Calibri" pitchFamily="34" charset="0"/>
              </a:rPr>
              <a:t>There are two sizes of hard drive for a PC, 2.5” for a laptop and 3.5” for a full machine. This has been the de facto standard since PC’s first came out. The original PC hard drive on home computers were a massive 20mb. But with operating systems starting at MS Dos 3, all you needed was 2mb for operating system storage. Word processors were 4mb, spreadsheets another 1mb leaving a massive 13mb for games and file storage. Doom, the most popular PC game ever, installed onto 5mb and could only run off the hard drive. So you played Doom or you played something else. These all used an IDE standard, the same connectors on the PC for linking up the Hard Drive to the motherboard.</a:t>
            </a:r>
          </a:p>
          <a:p>
            <a:pPr marL="246063" indent="-246063"/>
            <a:r>
              <a:rPr lang="en-GB" sz="1800" dirty="0" smtClean="0">
                <a:latin typeface="Calibri" pitchFamily="34" charset="0"/>
                <a:cs typeface="Calibri" pitchFamily="34" charset="0"/>
              </a:rPr>
              <a:t>With the development of Windows 3.1, Hard Drives grew to 80mb leaving more room for PC developments like Graphic Cards to play better games. The first Windows games were invented to take advantage of the operating system already in place and this signalled the first steps towards the death of Dos based games.</a:t>
            </a:r>
          </a:p>
          <a:p>
            <a:pPr marL="246063" indent="-246063"/>
            <a:r>
              <a:rPr lang="en-GB" sz="1800" dirty="0" smtClean="0">
                <a:latin typeface="Calibri" pitchFamily="34" charset="0"/>
                <a:cs typeface="Calibri" pitchFamily="34" charset="0"/>
              </a:rPr>
              <a:t>Speed differentiation came into play, hard drive speeds of 5300 rpm, increased to 7200 rpm, and hard drives grew in size exponentially. 80mb became 120, then 200, 320, 500 and then a massive 10gb by 2000. Now the standard hard drive with a new PC is 250gb but 1.5 terabyte ones are available for home use at affordable prices.  The faster the hard drive, the quicker the loading speed. For games this meant installing huge numbers of games on one machine at a time.</a:t>
            </a:r>
          </a:p>
          <a:p>
            <a:pPr marL="246063" indent="-246063"/>
            <a:r>
              <a:rPr lang="en-GB" sz="1800" dirty="0" smtClean="0">
                <a:latin typeface="Calibri" pitchFamily="34" charset="0"/>
                <a:cs typeface="Calibri" pitchFamily="34" charset="0"/>
              </a:rPr>
              <a:t>The new standard is SATA which is faster than IDE and easier to install allowing the use the daisy chain multiple drives onto a PC. </a:t>
            </a:r>
            <a:endParaRPr lang="en-GB" sz="1800" dirty="0">
              <a:latin typeface="Calibri" pitchFamily="34" charset="0"/>
              <a:cs typeface="Calibri" pitchFamily="34" charset="0"/>
            </a:endParaRPr>
          </a:p>
        </p:txBody>
      </p:sp>
      <p:sp>
        <p:nvSpPr>
          <p:cNvPr id="6" name="Title 2"/>
          <p:cNvSpPr>
            <a:spLocks noGrp="1"/>
          </p:cNvSpPr>
          <p:nvPr>
            <p:ph type="title"/>
          </p:nvPr>
        </p:nvSpPr>
        <p:spPr>
          <a:xfrm>
            <a:off x="179512" y="188640"/>
            <a:ext cx="8733656" cy="360040"/>
          </a:xfrm>
        </p:spPr>
        <p:txBody>
          <a:bodyPr>
            <a:noAutofit/>
          </a:bodyPr>
          <a:lstStyle/>
          <a:p>
            <a:r>
              <a:rPr lang="en-GB" sz="2400" dirty="0" smtClean="0"/>
              <a:t>P1.2 – Understanding Computer Components - Internal</a:t>
            </a:r>
            <a:endParaRPr lang="en-GB" sz="2400" dirty="0"/>
          </a:p>
        </p:txBody>
      </p:sp>
    </p:spTree>
    <p:extLst>
      <p:ext uri="{BB962C8B-B14F-4D97-AF65-F5344CB8AC3E}">
        <p14:creationId xmlns:p14="http://schemas.microsoft.com/office/powerpoint/2010/main" val="248297572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07504" y="620688"/>
            <a:ext cx="8928992" cy="5760640"/>
          </a:xfrm>
        </p:spPr>
        <p:txBody>
          <a:bodyPr>
            <a:noAutofit/>
          </a:bodyPr>
          <a:lstStyle/>
          <a:p>
            <a:pPr marL="269875" indent="-255588"/>
            <a:r>
              <a:rPr lang="en-GB" sz="1440" b="1" dirty="0" smtClean="0">
                <a:latin typeface="Calibri" pitchFamily="34" charset="0"/>
                <a:cs typeface="Calibri" pitchFamily="34" charset="0"/>
              </a:rPr>
              <a:t>Ports</a:t>
            </a:r>
            <a:r>
              <a:rPr lang="en-GB" sz="1440" dirty="0" smtClean="0">
                <a:latin typeface="Calibri" pitchFamily="34" charset="0"/>
                <a:cs typeface="Calibri" pitchFamily="34" charset="0"/>
              </a:rPr>
              <a:t> </a:t>
            </a:r>
            <a:r>
              <a:rPr lang="en-GB" sz="1440" dirty="0">
                <a:latin typeface="Calibri" pitchFamily="34" charset="0"/>
                <a:cs typeface="Calibri" pitchFamily="34" charset="0"/>
              </a:rPr>
              <a:t>e.g. USB, parallel, </a:t>
            </a:r>
            <a:r>
              <a:rPr lang="en-GB" sz="1440" dirty="0" err="1" smtClean="0">
                <a:latin typeface="Calibri" pitchFamily="34" charset="0"/>
                <a:cs typeface="Calibri" pitchFamily="34" charset="0"/>
              </a:rPr>
              <a:t>Firewire</a:t>
            </a:r>
            <a:r>
              <a:rPr lang="en-GB" sz="1440" dirty="0" smtClean="0">
                <a:latin typeface="Calibri" pitchFamily="34" charset="0"/>
                <a:cs typeface="Calibri" pitchFamily="34" charset="0"/>
              </a:rPr>
              <a:t> – These have been among the few things in hardware that has changed and the main change has been the method of information transfer. Parallel and Serial were first and stayed the de-facto standard for 25 years. </a:t>
            </a:r>
          </a:p>
          <a:p>
            <a:pPr marL="450850" lvl="1" indent="-180975"/>
            <a:r>
              <a:rPr lang="en-GB" sz="1440" b="1" dirty="0" smtClean="0">
                <a:latin typeface="Calibri" pitchFamily="34" charset="0"/>
                <a:cs typeface="Calibri" pitchFamily="34" charset="0"/>
              </a:rPr>
              <a:t>USB</a:t>
            </a:r>
            <a:r>
              <a:rPr lang="en-GB" sz="1440" dirty="0" smtClean="0">
                <a:latin typeface="Calibri" pitchFamily="34" charset="0"/>
                <a:cs typeface="Calibri" pitchFamily="34" charset="0"/>
              </a:rPr>
              <a:t> was the first and only true direct replacement making it the standard. All machines come with them, tablets have them, mobiles connect through them, and there are currently 3 standards, defined by speed rather than compatibility, USB 1-3. Basically they transfer information from one thing to another, allow devices to connect from printers to fondue sets.</a:t>
            </a:r>
          </a:p>
          <a:p>
            <a:pPr marL="450850" lvl="1" indent="-180975"/>
            <a:r>
              <a:rPr lang="en-GB" sz="1440" b="1" dirty="0" smtClean="0">
                <a:latin typeface="Calibri" pitchFamily="34" charset="0"/>
                <a:cs typeface="Calibri" pitchFamily="34" charset="0"/>
              </a:rPr>
              <a:t>Parallel</a:t>
            </a:r>
            <a:r>
              <a:rPr lang="en-GB" sz="1440" dirty="0" smtClean="0">
                <a:latin typeface="Calibri" pitchFamily="34" charset="0"/>
                <a:cs typeface="Calibri" pitchFamily="34" charset="0"/>
              </a:rPr>
              <a:t> was the standard for Printers and Scanners for a generation, a larger socket device that meant only one or two per machine. Information was slower but reliable.</a:t>
            </a:r>
          </a:p>
          <a:p>
            <a:pPr marL="450850" lvl="1" indent="-180975"/>
            <a:r>
              <a:rPr lang="en-GB" sz="1440" b="1" dirty="0" err="1" smtClean="0">
                <a:latin typeface="Calibri" pitchFamily="34" charset="0"/>
                <a:cs typeface="Calibri" pitchFamily="34" charset="0"/>
              </a:rPr>
              <a:t>Firewire</a:t>
            </a:r>
            <a:r>
              <a:rPr lang="en-GB" sz="1440" dirty="0">
                <a:latin typeface="Calibri" pitchFamily="34" charset="0"/>
                <a:cs typeface="Calibri" pitchFamily="34" charset="0"/>
              </a:rPr>
              <a:t> </a:t>
            </a:r>
            <a:r>
              <a:rPr lang="en-GB" sz="1440" dirty="0" smtClean="0">
                <a:latin typeface="Calibri" pitchFamily="34" charset="0"/>
                <a:cs typeface="Calibri" pitchFamily="34" charset="0"/>
              </a:rPr>
              <a:t>– When USB is just not good enough, a high speed transfer connector, mostly used for Video transfer, still twice as fast as USB3, but not all machines have one. Looks like a larger USB socket, often mistaken for one.</a:t>
            </a:r>
          </a:p>
          <a:p>
            <a:pPr marL="269875" indent="-255588"/>
            <a:r>
              <a:rPr lang="en-GB" sz="1440" b="1" dirty="0" smtClean="0">
                <a:latin typeface="Calibri" pitchFamily="34" charset="0"/>
                <a:cs typeface="Calibri" pitchFamily="34" charset="0"/>
              </a:rPr>
              <a:t>Internal </a:t>
            </a:r>
            <a:r>
              <a:rPr lang="en-GB" sz="1440" b="1" dirty="0">
                <a:latin typeface="Calibri" pitchFamily="34" charset="0"/>
                <a:cs typeface="Calibri" pitchFamily="34" charset="0"/>
              </a:rPr>
              <a:t>memory</a:t>
            </a:r>
            <a:r>
              <a:rPr lang="en-GB" sz="1440" dirty="0">
                <a:latin typeface="Calibri" pitchFamily="34" charset="0"/>
                <a:cs typeface="Calibri" pitchFamily="34" charset="0"/>
              </a:rPr>
              <a:t> (e.g. RAM, ROM, cache) </a:t>
            </a:r>
            <a:r>
              <a:rPr lang="en-GB" sz="1440" dirty="0" smtClean="0">
                <a:latin typeface="Calibri" pitchFamily="34" charset="0"/>
                <a:cs typeface="Calibri" pitchFamily="34" charset="0"/>
              </a:rPr>
              <a:t>- </a:t>
            </a:r>
            <a:r>
              <a:rPr lang="en-GB" sz="1440" dirty="0">
                <a:latin typeface="Calibri" pitchFamily="34" charset="0"/>
                <a:cs typeface="Calibri" pitchFamily="34" charset="0"/>
              </a:rPr>
              <a:t>Memory demands on a PC have grown exponentially over the years and doubles every time a new version of windows is released. Currently 2gb of memory is enough to run Windows Vista smoothly but not enough to play good games well. 3gb is good, 4gb is better.</a:t>
            </a:r>
          </a:p>
          <a:p>
            <a:pPr marL="269875" indent="-255588"/>
            <a:r>
              <a:rPr lang="en-GB" sz="1440" dirty="0">
                <a:latin typeface="Calibri" pitchFamily="34" charset="0"/>
                <a:cs typeface="Calibri" pitchFamily="34" charset="0"/>
              </a:rPr>
              <a:t>Ten years ago with Windows 98, 256mb was the standard for a good game on a PC, 512mb for </a:t>
            </a:r>
            <a:r>
              <a:rPr lang="en-GB" sz="1440" dirty="0" err="1">
                <a:latin typeface="Calibri" pitchFamily="34" charset="0"/>
                <a:cs typeface="Calibri" pitchFamily="34" charset="0"/>
              </a:rPr>
              <a:t>hardcore</a:t>
            </a:r>
            <a:r>
              <a:rPr lang="en-GB" sz="1440" dirty="0">
                <a:latin typeface="Calibri" pitchFamily="34" charset="0"/>
                <a:cs typeface="Calibri" pitchFamily="34" charset="0"/>
              </a:rPr>
              <a:t> </a:t>
            </a:r>
            <a:r>
              <a:rPr lang="en-GB" sz="1440" dirty="0" smtClean="0">
                <a:latin typeface="Calibri" pitchFamily="34" charset="0"/>
                <a:cs typeface="Calibri" pitchFamily="34" charset="0"/>
              </a:rPr>
              <a:t>gamers. But </a:t>
            </a:r>
            <a:r>
              <a:rPr lang="en-GB" sz="1440" dirty="0">
                <a:latin typeface="Calibri" pitchFamily="34" charset="0"/>
                <a:cs typeface="Calibri" pitchFamily="34" charset="0"/>
              </a:rPr>
              <a:t>memory is necessary, the more there is, the faster a game will be.</a:t>
            </a:r>
          </a:p>
          <a:p>
            <a:pPr marL="444500" lvl="1" indent="-255588"/>
            <a:r>
              <a:rPr lang="en-GB" sz="1440" b="1" dirty="0" smtClean="0">
                <a:latin typeface="Calibri" pitchFamily="34" charset="0"/>
                <a:cs typeface="Calibri" pitchFamily="34" charset="0"/>
              </a:rPr>
              <a:t>RAM - </a:t>
            </a:r>
            <a:r>
              <a:rPr lang="en-GB" sz="1440" dirty="0" smtClean="0">
                <a:latin typeface="Calibri" pitchFamily="34" charset="0"/>
                <a:cs typeface="Calibri" pitchFamily="34" charset="0"/>
              </a:rPr>
              <a:t>There </a:t>
            </a:r>
            <a:r>
              <a:rPr lang="en-GB" sz="1440" dirty="0">
                <a:latin typeface="Calibri" pitchFamily="34" charset="0"/>
                <a:cs typeface="Calibri" pitchFamily="34" charset="0"/>
              </a:rPr>
              <a:t>are three standards for </a:t>
            </a:r>
            <a:r>
              <a:rPr lang="en-GB" sz="1440" dirty="0" smtClean="0">
                <a:latin typeface="Calibri" pitchFamily="34" charset="0"/>
                <a:cs typeface="Calibri" pitchFamily="34" charset="0"/>
              </a:rPr>
              <a:t>RAM </a:t>
            </a:r>
            <a:r>
              <a:rPr lang="en-GB" sz="1440" dirty="0">
                <a:latin typeface="Calibri" pitchFamily="34" charset="0"/>
                <a:cs typeface="Calibri" pitchFamily="34" charset="0"/>
              </a:rPr>
              <a:t>and all of them are speed based. DDR, DDR2 and DDR3. They have a clock speed, the faster the clock speed, the faster the processing time. And this improves games, the more processing power that is taken from the CPU, the faster the CPU can deal with the instruction code of the game</a:t>
            </a:r>
            <a:r>
              <a:rPr lang="en-GB" sz="1440" dirty="0" smtClean="0">
                <a:latin typeface="Calibri" pitchFamily="34" charset="0"/>
                <a:cs typeface="Calibri" pitchFamily="34" charset="0"/>
              </a:rPr>
              <a:t>.</a:t>
            </a:r>
          </a:p>
          <a:p>
            <a:pPr marL="444500" lvl="1" indent="-255588"/>
            <a:r>
              <a:rPr lang="en-GB" sz="1440" b="1" dirty="0" smtClean="0">
                <a:latin typeface="Calibri" pitchFamily="34" charset="0"/>
                <a:cs typeface="Calibri" pitchFamily="34" charset="0"/>
              </a:rPr>
              <a:t>Rom and Cache </a:t>
            </a:r>
            <a:r>
              <a:rPr lang="en-GB" sz="1440" dirty="0" smtClean="0">
                <a:latin typeface="Calibri" pitchFamily="34" charset="0"/>
                <a:cs typeface="Calibri" pitchFamily="34" charset="0"/>
              </a:rPr>
              <a:t>– This is the memory that the computer stores in its head for a task. The need and management of this has changed with OS’s. Programs force the CPU, GPU or RAM to store current tasks in Cache while they are thinking about things, this is why games work so well, the next directions the character moves are cached so loading time is massively reduced. The more RAM there is, the more ROM can be Cached for use. Cache memory makes things faster but it is not something that can be bought, it is something that is allocated.</a:t>
            </a:r>
            <a:endParaRPr lang="en-GB" sz="1440" dirty="0">
              <a:latin typeface="Calibri" pitchFamily="34" charset="0"/>
              <a:cs typeface="Calibri" pitchFamily="34" charset="0"/>
            </a:endParaRPr>
          </a:p>
        </p:txBody>
      </p:sp>
      <p:sp>
        <p:nvSpPr>
          <p:cNvPr id="17" name="Title 2"/>
          <p:cNvSpPr>
            <a:spLocks noGrp="1"/>
          </p:cNvSpPr>
          <p:nvPr>
            <p:ph type="title"/>
          </p:nvPr>
        </p:nvSpPr>
        <p:spPr>
          <a:xfrm>
            <a:off x="179512" y="188640"/>
            <a:ext cx="8733656" cy="360040"/>
          </a:xfrm>
        </p:spPr>
        <p:txBody>
          <a:bodyPr>
            <a:noAutofit/>
          </a:bodyPr>
          <a:lstStyle/>
          <a:p>
            <a:r>
              <a:rPr lang="en-GB" sz="2400" dirty="0" smtClean="0"/>
              <a:t>P1.2 – Understanding Computer Components - Internal</a:t>
            </a:r>
            <a:endParaRPr lang="en-GB" sz="2400" dirty="0"/>
          </a:p>
        </p:txBody>
      </p:sp>
    </p:spTree>
    <p:extLst>
      <p:ext uri="{BB962C8B-B14F-4D97-AF65-F5344CB8AC3E}">
        <p14:creationId xmlns:p14="http://schemas.microsoft.com/office/powerpoint/2010/main" val="247755675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7504" y="476672"/>
            <a:ext cx="8856984" cy="5904656"/>
          </a:xfrm>
        </p:spPr>
        <p:txBody>
          <a:bodyPr>
            <a:noAutofit/>
          </a:bodyPr>
          <a:lstStyle/>
          <a:p>
            <a:pPr marL="255588" indent="-255588"/>
            <a:r>
              <a:rPr lang="en-GB" sz="1300" dirty="0" smtClean="0">
                <a:latin typeface="Calibri" pitchFamily="34" charset="0"/>
                <a:cs typeface="Calibri" pitchFamily="34" charset="0"/>
              </a:rPr>
              <a:t>Similarly, 3D games often rely on a powerful graphics processing unit (GPU), which accelerates the process of drawing complex scenes in real time. GPU’s may be an integrated part of the computer's motherboard, the most common solution in laptops, or come packaged with a discrete graphics card with a supply of dedicated Video RAM, connected to the motherboard through either an AGP or PCI-Express port. It is also possible to use multiple GPUs in a single computer, using technologies such as </a:t>
            </a:r>
            <a:r>
              <a:rPr lang="en-GB" sz="1300" dirty="0" err="1" smtClean="0">
                <a:latin typeface="Calibri" pitchFamily="34" charset="0"/>
                <a:cs typeface="Calibri" pitchFamily="34" charset="0"/>
              </a:rPr>
              <a:t>NVidia's</a:t>
            </a:r>
            <a:r>
              <a:rPr lang="en-GB" sz="1300" dirty="0" smtClean="0">
                <a:latin typeface="Calibri" pitchFamily="34" charset="0"/>
                <a:cs typeface="Calibri" pitchFamily="34" charset="0"/>
              </a:rPr>
              <a:t> Scalable Link Interface and ATI's </a:t>
            </a:r>
            <a:r>
              <a:rPr lang="en-GB" sz="1300" dirty="0" err="1" smtClean="0">
                <a:latin typeface="Calibri" pitchFamily="34" charset="0"/>
                <a:cs typeface="Calibri" pitchFamily="34" charset="0"/>
              </a:rPr>
              <a:t>CrossFire</a:t>
            </a:r>
            <a:r>
              <a:rPr lang="en-GB" sz="1300" dirty="0" smtClean="0">
                <a:latin typeface="Calibri" pitchFamily="34" charset="0"/>
                <a:cs typeface="Calibri" pitchFamily="34" charset="0"/>
              </a:rPr>
              <a:t> but all this takes money, time and effort and not all games will take advantage of these, depending on the way a game is programmed.</a:t>
            </a:r>
          </a:p>
          <a:p>
            <a:pPr marL="255588" indent="-255588"/>
            <a:r>
              <a:rPr lang="en-GB" sz="1300" dirty="0" smtClean="0">
                <a:latin typeface="Calibri" pitchFamily="34" charset="0"/>
                <a:cs typeface="Calibri" pitchFamily="34" charset="0"/>
              </a:rPr>
              <a:t>Game compatibility and development however does not immediately recognise this hardware and games may need downloads and bug fixes from the game sites to take advantage of these technologies. The standard graphics card used as a template has changed over the years and used to be </a:t>
            </a:r>
            <a:r>
              <a:rPr lang="en-GB" sz="1300" dirty="0" err="1" smtClean="0">
                <a:latin typeface="Calibri" pitchFamily="34" charset="0"/>
                <a:cs typeface="Calibri" pitchFamily="34" charset="0"/>
              </a:rPr>
              <a:t>NVidia</a:t>
            </a:r>
            <a:r>
              <a:rPr lang="en-GB" sz="1300" dirty="0" smtClean="0">
                <a:latin typeface="Calibri" pitchFamily="34" charset="0"/>
                <a:cs typeface="Calibri" pitchFamily="34" charset="0"/>
              </a:rPr>
              <a:t> </a:t>
            </a:r>
            <a:r>
              <a:rPr lang="en-GB" sz="1300" dirty="0" err="1" smtClean="0">
                <a:latin typeface="Calibri" pitchFamily="34" charset="0"/>
                <a:cs typeface="Calibri" pitchFamily="34" charset="0"/>
              </a:rPr>
              <a:t>GeForce</a:t>
            </a:r>
            <a:r>
              <a:rPr lang="en-GB" sz="1300" dirty="0" smtClean="0">
                <a:latin typeface="Calibri" pitchFamily="34" charset="0"/>
                <a:cs typeface="Calibri" pitchFamily="34" charset="0"/>
              </a:rPr>
              <a:t>. Without this the graphics were worse, lower quality, lower speed. Better cards brought the game up to a level and downloads made the game better. Doom when it was released used a GL download for Pentium machines with a Graphics card to improve the screen quality and for a number of years GL technology was the standard. Now every PC has a unique card which can be specified by the user.</a:t>
            </a:r>
          </a:p>
          <a:p>
            <a:pPr marL="255588" indent="-255588"/>
            <a:r>
              <a:rPr lang="en-GB" sz="1300" dirty="0">
                <a:latin typeface="Calibri" pitchFamily="34" charset="0"/>
                <a:cs typeface="Calibri" pitchFamily="34" charset="0"/>
              </a:rPr>
              <a:t>Graphics cards handle all of the visual data within a computer, interpret it and display it via a </a:t>
            </a:r>
            <a:r>
              <a:rPr lang="en-GB" sz="1300" dirty="0" smtClean="0">
                <a:latin typeface="Calibri" pitchFamily="34" charset="0"/>
                <a:cs typeface="Calibri" pitchFamily="34" charset="0"/>
              </a:rPr>
              <a:t>VDU. Components </a:t>
            </a:r>
            <a:r>
              <a:rPr lang="en-GB" sz="1300" dirty="0">
                <a:latin typeface="Calibri" pitchFamily="34" charset="0"/>
                <a:cs typeface="Calibri" pitchFamily="34" charset="0"/>
              </a:rPr>
              <a:t>on a Graphics card include:</a:t>
            </a:r>
          </a:p>
          <a:p>
            <a:pPr marL="444500" lvl="1"/>
            <a:r>
              <a:rPr lang="en-GB" sz="1300" b="1" dirty="0">
                <a:latin typeface="Calibri" pitchFamily="34" charset="0"/>
                <a:cs typeface="Calibri" pitchFamily="34" charset="0"/>
              </a:rPr>
              <a:t>GPU</a:t>
            </a:r>
            <a:r>
              <a:rPr lang="en-GB" sz="1300" dirty="0">
                <a:latin typeface="Calibri" pitchFamily="34" charset="0"/>
                <a:cs typeface="Calibri" pitchFamily="34" charset="0"/>
              </a:rPr>
              <a:t> – Graphical Processing Unit is a dedicated microprocessor making calculations in order to display both 2D and 3D graphics. </a:t>
            </a:r>
          </a:p>
          <a:p>
            <a:pPr marL="444500" lvl="1"/>
            <a:r>
              <a:rPr lang="en-GB" sz="1300" b="1" dirty="0" smtClean="0">
                <a:latin typeface="Calibri" pitchFamily="34" charset="0"/>
                <a:cs typeface="Calibri" pitchFamily="34" charset="0"/>
              </a:rPr>
              <a:t>Motherboard interface </a:t>
            </a:r>
            <a:r>
              <a:rPr lang="en-GB" sz="1300" dirty="0" smtClean="0">
                <a:latin typeface="Calibri" pitchFamily="34" charset="0"/>
                <a:cs typeface="Calibri" pitchFamily="34" charset="0"/>
              </a:rPr>
              <a:t>– This is the method of connection and transfer of information between the motherboard.  These include PCI, AGP and PCI express.</a:t>
            </a:r>
          </a:p>
          <a:p>
            <a:pPr marL="444500" lvl="1"/>
            <a:r>
              <a:rPr lang="en-GB" sz="1300" b="1" dirty="0" smtClean="0">
                <a:latin typeface="Calibri" pitchFamily="34" charset="0"/>
                <a:cs typeface="Calibri" pitchFamily="34" charset="0"/>
              </a:rPr>
              <a:t>Video </a:t>
            </a:r>
            <a:r>
              <a:rPr lang="en-GB" sz="1300" b="1" dirty="0">
                <a:latin typeface="Calibri" pitchFamily="34" charset="0"/>
                <a:cs typeface="Calibri" pitchFamily="34" charset="0"/>
              </a:rPr>
              <a:t>BIOS </a:t>
            </a:r>
            <a:r>
              <a:rPr lang="en-GB" sz="1300" dirty="0">
                <a:latin typeface="Calibri" pitchFamily="34" charset="0"/>
                <a:cs typeface="Calibri" pitchFamily="34" charset="0"/>
              </a:rPr>
              <a:t>- </a:t>
            </a:r>
            <a:r>
              <a:rPr lang="en-US" sz="1300" dirty="0">
                <a:latin typeface="Calibri" pitchFamily="34" charset="0"/>
                <a:cs typeface="Calibri" pitchFamily="34" charset="0"/>
              </a:rPr>
              <a:t>basic program that governs the video card's operations and provides the instructions that allow the computer and software to interface with the card.</a:t>
            </a:r>
            <a:endParaRPr lang="en-GB" sz="1300" dirty="0">
              <a:latin typeface="Calibri" pitchFamily="34" charset="0"/>
              <a:cs typeface="Calibri" pitchFamily="34" charset="0"/>
            </a:endParaRPr>
          </a:p>
          <a:p>
            <a:pPr marL="444500" lvl="1"/>
            <a:r>
              <a:rPr lang="en-GB" sz="1300" b="1" dirty="0">
                <a:latin typeface="Calibri" pitchFamily="34" charset="0"/>
                <a:cs typeface="Calibri" pitchFamily="34" charset="0"/>
              </a:rPr>
              <a:t>Video memory </a:t>
            </a:r>
            <a:r>
              <a:rPr lang="en-GB" sz="1300" dirty="0">
                <a:latin typeface="Calibri" pitchFamily="34" charset="0"/>
                <a:cs typeface="Calibri" pitchFamily="34" charset="0"/>
              </a:rPr>
              <a:t>– if the card is integrated onto the mother board it may use the computers RAM, otherwise it will have a dedicated amount of memory for use </a:t>
            </a:r>
            <a:r>
              <a:rPr lang="en-US" sz="1300" dirty="0">
                <a:latin typeface="Calibri" pitchFamily="34" charset="0"/>
                <a:cs typeface="Calibri" pitchFamily="34" charset="0"/>
              </a:rPr>
              <a:t>for storing other data as well as the screen image such as object co-ordinates.</a:t>
            </a:r>
            <a:endParaRPr lang="en-GB" sz="1300" dirty="0">
              <a:latin typeface="Calibri" pitchFamily="34" charset="0"/>
              <a:cs typeface="Calibri" pitchFamily="34" charset="0"/>
            </a:endParaRPr>
          </a:p>
          <a:p>
            <a:pPr marL="444500" lvl="1"/>
            <a:r>
              <a:rPr lang="en-GB" sz="1300" b="1" dirty="0">
                <a:latin typeface="Calibri" pitchFamily="34" charset="0"/>
                <a:cs typeface="Calibri" pitchFamily="34" charset="0"/>
              </a:rPr>
              <a:t>Random Access Memory </a:t>
            </a:r>
            <a:r>
              <a:rPr lang="en-GB" sz="1300" dirty="0">
                <a:latin typeface="Calibri" pitchFamily="34" charset="0"/>
                <a:cs typeface="Calibri" pitchFamily="34" charset="0"/>
              </a:rPr>
              <a:t>Digital-to-Analogue Converter – This coverts the </a:t>
            </a:r>
            <a:r>
              <a:rPr lang="en-US" sz="1300" dirty="0">
                <a:latin typeface="Calibri" pitchFamily="34" charset="0"/>
                <a:cs typeface="Calibri" pitchFamily="34" charset="0"/>
              </a:rPr>
              <a:t>digital signals produced by the computer processor into an analog signal which can be understood by the computer display</a:t>
            </a:r>
            <a:endParaRPr lang="en-GB" sz="1300" dirty="0">
              <a:latin typeface="Calibri" pitchFamily="34" charset="0"/>
              <a:cs typeface="Calibri" pitchFamily="34" charset="0"/>
            </a:endParaRPr>
          </a:p>
          <a:p>
            <a:pPr marL="444500" lvl="1"/>
            <a:r>
              <a:rPr lang="en-GB" sz="1300" b="1" dirty="0">
                <a:latin typeface="Calibri" pitchFamily="34" charset="0"/>
                <a:cs typeface="Calibri" pitchFamily="34" charset="0"/>
              </a:rPr>
              <a:t>Output connectors </a:t>
            </a:r>
            <a:r>
              <a:rPr lang="en-GB" sz="1300" dirty="0">
                <a:latin typeface="Calibri" pitchFamily="34" charset="0"/>
                <a:cs typeface="Calibri" pitchFamily="34" charset="0"/>
              </a:rPr>
              <a:t>– this is how the graphics card connectors to the VDU.  This can include DVI, HDMI and component.</a:t>
            </a:r>
          </a:p>
          <a:p>
            <a:pPr marL="444500" lvl="1"/>
            <a:r>
              <a:rPr lang="en-GB" sz="1300" b="1" dirty="0">
                <a:latin typeface="Calibri" pitchFamily="34" charset="0"/>
                <a:cs typeface="Calibri" pitchFamily="34" charset="0"/>
              </a:rPr>
              <a:t>Cooling device </a:t>
            </a:r>
            <a:r>
              <a:rPr lang="en-GB" sz="1300" dirty="0">
                <a:latin typeface="Calibri" pitchFamily="34" charset="0"/>
                <a:cs typeface="Calibri" pitchFamily="34" charset="0"/>
              </a:rPr>
              <a:t>– </a:t>
            </a:r>
            <a:r>
              <a:rPr lang="en-US" sz="1300" dirty="0">
                <a:latin typeface="Calibri" pitchFamily="34" charset="0"/>
                <a:cs typeface="Calibri" pitchFamily="34" charset="0"/>
              </a:rPr>
              <a:t>Video cards may use a lot of electricity, which is converted into heat. If the heat isn't dissipated, the video card could overheat and be damaged. Cooling devices are incorporated to transfer the heat elsewhere.  Three common methods are h</a:t>
            </a:r>
            <a:r>
              <a:rPr lang="en-GB" sz="1300" dirty="0">
                <a:latin typeface="Calibri" pitchFamily="34" charset="0"/>
                <a:cs typeface="Calibri" pitchFamily="34" charset="0"/>
              </a:rPr>
              <a:t>eat sink, fan or water block</a:t>
            </a:r>
            <a:r>
              <a:rPr lang="en-GB" sz="1300" dirty="0" smtClean="0">
                <a:latin typeface="Calibri" pitchFamily="34" charset="0"/>
                <a:cs typeface="Calibri" pitchFamily="34" charset="0"/>
              </a:rPr>
              <a:t>.</a:t>
            </a:r>
          </a:p>
        </p:txBody>
      </p:sp>
      <p:sp>
        <p:nvSpPr>
          <p:cNvPr id="6" name="Title 2"/>
          <p:cNvSpPr>
            <a:spLocks noGrp="1"/>
          </p:cNvSpPr>
          <p:nvPr>
            <p:ph type="title"/>
          </p:nvPr>
        </p:nvSpPr>
        <p:spPr>
          <a:xfrm>
            <a:off x="179512" y="116632"/>
            <a:ext cx="8733656" cy="360040"/>
          </a:xfrm>
        </p:spPr>
        <p:txBody>
          <a:bodyPr>
            <a:noAutofit/>
          </a:bodyPr>
          <a:lstStyle/>
          <a:p>
            <a:r>
              <a:rPr lang="en-GB" sz="1800" dirty="0" smtClean="0"/>
              <a:t>P1.2 – Understanding Computer Components - </a:t>
            </a:r>
            <a:r>
              <a:rPr lang="en-GB" sz="1800" dirty="0">
                <a:cs typeface="Calibri" pitchFamily="34" charset="0"/>
              </a:rPr>
              <a:t>Specialised </a:t>
            </a:r>
            <a:r>
              <a:rPr lang="en-GB" sz="1800" dirty="0" smtClean="0">
                <a:cs typeface="Calibri" pitchFamily="34" charset="0"/>
              </a:rPr>
              <a:t>cards - GPU </a:t>
            </a:r>
            <a:endParaRPr lang="en-GB" sz="1800" dirty="0"/>
          </a:p>
        </p:txBody>
      </p:sp>
    </p:spTree>
    <p:extLst>
      <p:ext uri="{BB962C8B-B14F-4D97-AF65-F5344CB8AC3E}">
        <p14:creationId xmlns:p14="http://schemas.microsoft.com/office/powerpoint/2010/main" val="128022146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79512" y="620688"/>
            <a:ext cx="6696744" cy="5616625"/>
          </a:xfrm>
        </p:spPr>
        <p:txBody>
          <a:bodyPr>
            <a:noAutofit/>
          </a:bodyPr>
          <a:lstStyle/>
          <a:p>
            <a:pPr marL="182563" indent="-169863"/>
            <a:r>
              <a:rPr lang="en-GB" sz="1800" dirty="0" smtClean="0">
                <a:latin typeface="Calibri" pitchFamily="34" charset="0"/>
                <a:cs typeface="Calibri" pitchFamily="34" charset="0"/>
              </a:rPr>
              <a:t>Intensive image manipulation </a:t>
            </a:r>
            <a:r>
              <a:rPr lang="en-GB" sz="1800" dirty="0">
                <a:latin typeface="Calibri" pitchFamily="34" charset="0"/>
                <a:cs typeface="Calibri" pitchFamily="34" charset="0"/>
              </a:rPr>
              <a:t>often rely on a powerful graphics processing unit (GPU), which accelerates the process of </a:t>
            </a:r>
            <a:r>
              <a:rPr lang="en-GB" sz="1800" dirty="0" smtClean="0">
                <a:latin typeface="Calibri" pitchFamily="34" charset="0"/>
                <a:cs typeface="Calibri" pitchFamily="34" charset="0"/>
              </a:rPr>
              <a:t>drawing </a:t>
            </a:r>
            <a:r>
              <a:rPr lang="en-GB" sz="1800" dirty="0">
                <a:latin typeface="Calibri" pitchFamily="34" charset="0"/>
                <a:cs typeface="Calibri" pitchFamily="34" charset="0"/>
              </a:rPr>
              <a:t>complex </a:t>
            </a:r>
            <a:r>
              <a:rPr lang="en-GB" sz="1800" dirty="0" smtClean="0">
                <a:latin typeface="Calibri" pitchFamily="34" charset="0"/>
                <a:cs typeface="Calibri" pitchFamily="34" charset="0"/>
              </a:rPr>
              <a:t>images </a:t>
            </a:r>
            <a:r>
              <a:rPr lang="en-GB" sz="1800" dirty="0">
                <a:latin typeface="Calibri" pitchFamily="34" charset="0"/>
                <a:cs typeface="Calibri" pitchFamily="34" charset="0"/>
              </a:rPr>
              <a:t>in real time. GPU’s may be an integrated part of the computer's motherboard, the most common solution in laptops, or come packaged with a discrete graphics card with a supply of dedicated Video RAM, connected to the motherboard through either an AGP or PCI-Express port. It is also possible to use multiple GPUs in a single computer, using technologies such as NVidia's Scalable Link Interface and ATI's </a:t>
            </a:r>
            <a:r>
              <a:rPr lang="en-GB" sz="1800" dirty="0" err="1">
                <a:latin typeface="Calibri" pitchFamily="34" charset="0"/>
                <a:cs typeface="Calibri" pitchFamily="34" charset="0"/>
              </a:rPr>
              <a:t>CrossFire</a:t>
            </a:r>
            <a:r>
              <a:rPr lang="en-GB" sz="1800" dirty="0">
                <a:latin typeface="Calibri" pitchFamily="34" charset="0"/>
                <a:cs typeface="Calibri" pitchFamily="34" charset="0"/>
              </a:rPr>
              <a:t> but all this takes money, time and effort and not all </a:t>
            </a:r>
            <a:r>
              <a:rPr lang="en-GB" sz="1800" dirty="0" smtClean="0">
                <a:latin typeface="Calibri" pitchFamily="34" charset="0"/>
                <a:cs typeface="Calibri" pitchFamily="34" charset="0"/>
              </a:rPr>
              <a:t>imaging tools </a:t>
            </a:r>
            <a:r>
              <a:rPr lang="en-GB" sz="1800" dirty="0">
                <a:latin typeface="Calibri" pitchFamily="34" charset="0"/>
                <a:cs typeface="Calibri" pitchFamily="34" charset="0"/>
              </a:rPr>
              <a:t>will take advantage of these, depending on the way </a:t>
            </a:r>
            <a:r>
              <a:rPr lang="en-GB" sz="1800" dirty="0" smtClean="0">
                <a:latin typeface="Calibri" pitchFamily="34" charset="0"/>
                <a:cs typeface="Calibri" pitchFamily="34" charset="0"/>
              </a:rPr>
              <a:t>the operating system </a:t>
            </a:r>
            <a:r>
              <a:rPr lang="en-GB" sz="1800" dirty="0">
                <a:latin typeface="Calibri" pitchFamily="34" charset="0"/>
                <a:cs typeface="Calibri" pitchFamily="34" charset="0"/>
              </a:rPr>
              <a:t>is programmed.</a:t>
            </a:r>
          </a:p>
          <a:p>
            <a:pPr marL="182563" indent="-169863"/>
            <a:r>
              <a:rPr lang="en-GB" sz="1800" dirty="0" smtClean="0">
                <a:latin typeface="Calibri" pitchFamily="34" charset="0"/>
                <a:cs typeface="Calibri" pitchFamily="34" charset="0"/>
              </a:rPr>
              <a:t>Higher end graphics programs like 3D Studio Max, </a:t>
            </a:r>
            <a:r>
              <a:rPr lang="en-GB" sz="1800" dirty="0" err="1" smtClean="0">
                <a:latin typeface="Calibri" pitchFamily="34" charset="0"/>
                <a:cs typeface="Calibri" pitchFamily="34" charset="0"/>
              </a:rPr>
              <a:t>ZBrush</a:t>
            </a:r>
            <a:r>
              <a:rPr lang="en-GB" sz="1800" dirty="0" smtClean="0">
                <a:latin typeface="Calibri" pitchFamily="34" charset="0"/>
                <a:cs typeface="Calibri" pitchFamily="34" charset="0"/>
              </a:rPr>
              <a:t> and Maya will take fuller advantage of whatever the machine has going for it, especially the graphics cards. To create a 3D version of a file requires processing, especially if the image needs rotating within an environment.</a:t>
            </a:r>
          </a:p>
          <a:p>
            <a:pPr marL="182563" indent="-169863"/>
            <a:r>
              <a:rPr lang="en-GB" sz="1800" dirty="0" smtClean="0">
                <a:latin typeface="Calibri" pitchFamily="34" charset="0"/>
                <a:cs typeface="Calibri" pitchFamily="34" charset="0"/>
              </a:rPr>
              <a:t>With the new 3D version of Photoshop this is also the case, the image needs to handle an object in a 3D world, calculate the location, the perspective, the shadowing and lighting, to do this through the CPU is slower than to process this through a dedicated image handling system like a graphics card.</a:t>
            </a:r>
            <a:endParaRPr lang="en-GB" sz="1800" dirty="0">
              <a:latin typeface="Calibri" pitchFamily="34" charset="0"/>
              <a:cs typeface="Calibri" pitchFamily="34" charset="0"/>
            </a:endParaRPr>
          </a:p>
        </p:txBody>
      </p:sp>
      <p:pic>
        <p:nvPicPr>
          <p:cNvPr id="5122" name="Picture 2" descr="C:\Users\srafferty\Documents\School\School\Year 13\IT - Unit 18 - Computer Games Technology\Maya Examples\AlexSandri_002.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009646" y="1052736"/>
            <a:ext cx="1996757" cy="1497568"/>
          </a:xfrm>
          <a:prstGeom prst="rect">
            <a:avLst/>
          </a:prstGeom>
          <a:noFill/>
          <a:extLst>
            <a:ext uri="{909E8E84-426E-40DD-AFC4-6F175D3DCCD1}">
              <a14:hiddenFill xmlns:a14="http://schemas.microsoft.com/office/drawing/2010/main">
                <a:solidFill>
                  <a:srgbClr val="FFFFFF"/>
                </a:solidFill>
              </a14:hiddenFill>
            </a:ext>
          </a:extLst>
        </p:spPr>
      </p:pic>
      <p:pic>
        <p:nvPicPr>
          <p:cNvPr id="5123" name="Picture 3" descr="C:\Users\srafferty\Documents\School\School\Year 13\IT - Unit 18 - Computer Games Technology\Maya Examples\Alias_010.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009645" y="2780928"/>
            <a:ext cx="1996757" cy="1497568"/>
          </a:xfrm>
          <a:prstGeom prst="rect">
            <a:avLst/>
          </a:prstGeom>
          <a:noFill/>
          <a:extLst>
            <a:ext uri="{909E8E84-426E-40DD-AFC4-6F175D3DCCD1}">
              <a14:hiddenFill xmlns:a14="http://schemas.microsoft.com/office/drawing/2010/main">
                <a:solidFill>
                  <a:srgbClr val="FFFFFF"/>
                </a:solidFill>
              </a14:hiddenFill>
            </a:ext>
          </a:extLst>
        </p:spPr>
      </p:pic>
      <p:pic>
        <p:nvPicPr>
          <p:cNvPr id="5124" name="Picture 4" descr="C:\Users\srafferty\Documents\School\School\Year 13\IT - Unit 18 - Computer Games Technology\Maya Examples\Alias_060.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998578" y="4437112"/>
            <a:ext cx="2007824" cy="1505868"/>
          </a:xfrm>
          <a:prstGeom prst="rect">
            <a:avLst/>
          </a:prstGeom>
          <a:noFill/>
          <a:extLst>
            <a:ext uri="{909E8E84-426E-40DD-AFC4-6F175D3DCCD1}">
              <a14:hiddenFill xmlns:a14="http://schemas.microsoft.com/office/drawing/2010/main">
                <a:solidFill>
                  <a:srgbClr val="FFFFFF"/>
                </a:solidFill>
              </a14:hiddenFill>
            </a:ext>
          </a:extLst>
        </p:spPr>
      </p:pic>
      <p:sp>
        <p:nvSpPr>
          <p:cNvPr id="20" name="Title 2"/>
          <p:cNvSpPr txBox="1">
            <a:spLocks/>
          </p:cNvSpPr>
          <p:nvPr/>
        </p:nvSpPr>
        <p:spPr>
          <a:xfrm>
            <a:off x="179512" y="116632"/>
            <a:ext cx="8733656" cy="360040"/>
          </a:xfrm>
          <a:prstGeom prst="rect">
            <a:avLst/>
          </a:prstGeom>
        </p:spPr>
        <p:txBody>
          <a:bodyPr vert="horz" rtlCol="0" anchor="ctr">
            <a:noAutofit/>
            <a:scene3d>
              <a:camera prst="orthographicFront"/>
              <a:lightRig rig="soft" dir="t"/>
            </a:scene3d>
            <a:sp3d prstMaterial="softEdge">
              <a:bevelT w="25400" h="25400"/>
            </a:sp3d>
          </a:bodyPr>
          <a:lstStyle>
            <a:lvl1pPr algn="l" rtl="0" eaLnBrk="1" latinLnBrk="0" hangingPunct="1">
              <a:spcBef>
                <a:spcPct val="0"/>
              </a:spcBef>
              <a:buNone/>
              <a:defRPr kumimoji="0" sz="4000" b="1" kern="1200">
                <a:solidFill>
                  <a:schemeClr val="tx2"/>
                </a:solidFill>
                <a:effectLst>
                  <a:outerShdw blurRad="31750" dist="25400" dir="5400000" algn="tl" rotWithShape="0">
                    <a:srgbClr val="000000">
                      <a:alpha val="25000"/>
                    </a:srgbClr>
                  </a:outerShdw>
                </a:effectLst>
                <a:latin typeface="+mj-lt"/>
                <a:ea typeface="+mj-ea"/>
                <a:cs typeface="+mj-cs"/>
              </a:defRPr>
            </a:lvl1pPr>
            <a:extLst/>
          </a:lstStyle>
          <a:p>
            <a:r>
              <a:rPr lang="en-GB" sz="1800" smtClean="0"/>
              <a:t>P1.2 – Understanding Computer Components - </a:t>
            </a:r>
            <a:r>
              <a:rPr lang="en-GB" sz="1800" smtClean="0">
                <a:cs typeface="Calibri" pitchFamily="34" charset="0"/>
              </a:rPr>
              <a:t>Specialised cards - GPU </a:t>
            </a:r>
            <a:endParaRPr lang="en-GB" sz="1800" dirty="0"/>
          </a:p>
        </p:txBody>
      </p:sp>
    </p:spTree>
    <p:extLst>
      <p:ext uri="{BB962C8B-B14F-4D97-AF65-F5344CB8AC3E}">
        <p14:creationId xmlns:p14="http://schemas.microsoft.com/office/powerpoint/2010/main" val="22941166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descr="http://www.gigacomputers.co.nz/images/products/giga_computers_creative-soundblaster.jpg"/>
          <p:cNvPicPr>
            <a:picLocks noChangeAspect="1" noChangeArrowheads="1"/>
          </p:cNvPicPr>
          <p:nvPr/>
        </p:nvPicPr>
        <p:blipFill>
          <a:blip r:embed="rId2">
            <a:extLst>
              <a:ext uri="{BEBA8EAE-BF5A-486C-A8C5-ECC9F3942E4B}">
                <a14:imgProps xmlns:a14="http://schemas.microsoft.com/office/drawing/2010/main">
                  <a14:imgLayer r:embed="rId3">
                    <a14:imgEffect>
                      <a14:backgroundRemoval t="11111" b="90000" l="5185" r="94815"/>
                    </a14:imgEffect>
                  </a14:imgLayer>
                </a14:imgProps>
              </a:ext>
            </a:extLst>
          </a:blip>
          <a:srcRect t="11765" r="5882" b="11765"/>
          <a:stretch>
            <a:fillRect/>
          </a:stretch>
        </p:blipFill>
        <p:spPr bwMode="auto">
          <a:xfrm>
            <a:off x="7705538" y="548680"/>
            <a:ext cx="1329379" cy="1080120"/>
          </a:xfrm>
          <a:prstGeom prst="rect">
            <a:avLst/>
          </a:prstGeom>
          <a:ln>
            <a:noFill/>
          </a:ln>
          <a:effectLst>
            <a:outerShdw blurRad="292100" dist="139700" dir="2700000" algn="tl" rotWithShape="0">
              <a:srgbClr val="333333">
                <a:alpha val="65000"/>
              </a:srgbClr>
            </a:outerShdw>
          </a:effectLst>
        </p:spPr>
      </p:pic>
      <p:sp>
        <p:nvSpPr>
          <p:cNvPr id="3" name="Content Placeholder 2"/>
          <p:cNvSpPr>
            <a:spLocks noGrp="1"/>
          </p:cNvSpPr>
          <p:nvPr>
            <p:ph idx="1"/>
          </p:nvPr>
        </p:nvSpPr>
        <p:spPr>
          <a:xfrm>
            <a:off x="179512" y="548680"/>
            <a:ext cx="7632848" cy="5832648"/>
          </a:xfrm>
        </p:spPr>
        <p:txBody>
          <a:bodyPr>
            <a:normAutofit fontScale="77500" lnSpcReduction="20000"/>
          </a:bodyPr>
          <a:lstStyle/>
          <a:p>
            <a:pPr marL="269875" indent="-255588"/>
            <a:r>
              <a:rPr lang="en-GB" b="1" dirty="0" smtClean="0">
                <a:latin typeface="Calibri" pitchFamily="34" charset="0"/>
                <a:cs typeface="Calibri" pitchFamily="34" charset="0"/>
              </a:rPr>
              <a:t>Sound cards </a:t>
            </a:r>
            <a:r>
              <a:rPr lang="en-GB" dirty="0" smtClean="0">
                <a:latin typeface="Calibri" pitchFamily="34" charset="0"/>
                <a:cs typeface="Calibri" pitchFamily="34" charset="0"/>
              </a:rPr>
              <a:t>- These are also available to provide improved audio in computer games. These cards provide improved 3D audio and provide audio enhancement that is generally not available with integrated alternatives, at the cost of marginally lower overall performance.</a:t>
            </a:r>
            <a:r>
              <a:rPr lang="en-GB" baseline="30000" dirty="0" smtClean="0">
                <a:latin typeface="Calibri" pitchFamily="34" charset="0"/>
                <a:cs typeface="Calibri" pitchFamily="34" charset="0"/>
              </a:rPr>
              <a:t> </a:t>
            </a:r>
            <a:r>
              <a:rPr lang="en-GB" dirty="0" smtClean="0">
                <a:latin typeface="Calibri" pitchFamily="34" charset="0"/>
                <a:cs typeface="Calibri" pitchFamily="34" charset="0"/>
              </a:rPr>
              <a:t> The Creative Labs SoundBlaster line was for many years the </a:t>
            </a:r>
            <a:r>
              <a:rPr lang="en-GB" i="1" dirty="0" smtClean="0">
                <a:latin typeface="Calibri" pitchFamily="34" charset="0"/>
                <a:cs typeface="Calibri" pitchFamily="34" charset="0"/>
              </a:rPr>
              <a:t>de facto</a:t>
            </a:r>
            <a:r>
              <a:rPr lang="en-GB" dirty="0" smtClean="0">
                <a:latin typeface="Calibri" pitchFamily="34" charset="0"/>
                <a:cs typeface="Calibri" pitchFamily="34" charset="0"/>
              </a:rPr>
              <a:t> standard for sound cards, although its popularity dwindled as PC audio became a commodity on modern motherboards. Newer developments in PC technology meant 8bit to 16 bit sound cards and now 32bit and sixty four bit technology is available. Sound cards used to be separate from the motherboard but are now part of the on board system taking away some of the compatibility issues but the quality will not be as good as a separate card.</a:t>
            </a:r>
          </a:p>
          <a:p>
            <a:pPr marL="269875" indent="-255588"/>
            <a:r>
              <a:rPr lang="en-GB" b="1" dirty="0" smtClean="0">
                <a:latin typeface="Calibri" pitchFamily="34" charset="0"/>
                <a:cs typeface="Calibri" pitchFamily="34" charset="0"/>
              </a:rPr>
              <a:t>Physics processing units - </a:t>
            </a:r>
            <a:r>
              <a:rPr lang="en-GB" dirty="0" smtClean="0">
                <a:latin typeface="Calibri" pitchFamily="34" charset="0"/>
                <a:cs typeface="Calibri" pitchFamily="34" charset="0"/>
              </a:rPr>
              <a:t>PPUs such as the </a:t>
            </a:r>
            <a:r>
              <a:rPr lang="en-GB" dirty="0" err="1" smtClean="0">
                <a:latin typeface="Calibri" pitchFamily="34" charset="0"/>
                <a:cs typeface="Calibri" pitchFamily="34" charset="0"/>
              </a:rPr>
              <a:t>Nvidia</a:t>
            </a:r>
            <a:r>
              <a:rPr lang="en-GB" dirty="0" smtClean="0">
                <a:latin typeface="Calibri" pitchFamily="34" charset="0"/>
                <a:cs typeface="Calibri" pitchFamily="34" charset="0"/>
              </a:rPr>
              <a:t> PhysX (formerly AGEIA PhysX) card, are also available to accelerate physics simulations in modern computer games. PPUs allow the computer to process more complex interactions among objects than is achievable using only the CPU, potentially allowing players a much greater degree of control over the world in games designed to use the card.</a:t>
            </a:r>
            <a:endParaRPr lang="en-GB" dirty="0">
              <a:latin typeface="Calibri" pitchFamily="34" charset="0"/>
              <a:cs typeface="Calibri" pitchFamily="34" charset="0"/>
            </a:endParaRPr>
          </a:p>
        </p:txBody>
      </p:sp>
      <p:sp>
        <p:nvSpPr>
          <p:cNvPr id="8" name="Title 2"/>
          <p:cNvSpPr>
            <a:spLocks noGrp="1"/>
          </p:cNvSpPr>
          <p:nvPr>
            <p:ph type="title"/>
          </p:nvPr>
        </p:nvSpPr>
        <p:spPr>
          <a:xfrm>
            <a:off x="179512" y="116632"/>
            <a:ext cx="8733656" cy="360040"/>
          </a:xfrm>
        </p:spPr>
        <p:txBody>
          <a:bodyPr>
            <a:noAutofit/>
          </a:bodyPr>
          <a:lstStyle/>
          <a:p>
            <a:r>
              <a:rPr lang="en-GB" sz="2100" dirty="0" smtClean="0">
                <a:latin typeface="Calibri" pitchFamily="34" charset="0"/>
                <a:cs typeface="Calibri" pitchFamily="34" charset="0"/>
              </a:rPr>
              <a:t>P1.2 – Understanding Computer Components - </a:t>
            </a:r>
            <a:r>
              <a:rPr lang="en-GB" sz="2100" dirty="0">
                <a:latin typeface="Calibri" pitchFamily="34" charset="0"/>
                <a:cs typeface="Calibri" pitchFamily="34" charset="0"/>
              </a:rPr>
              <a:t>Specialised </a:t>
            </a:r>
            <a:r>
              <a:rPr lang="en-GB" sz="2100" dirty="0" smtClean="0">
                <a:latin typeface="Calibri" pitchFamily="34" charset="0"/>
                <a:cs typeface="Calibri" pitchFamily="34" charset="0"/>
              </a:rPr>
              <a:t>cards - Soundcard</a:t>
            </a:r>
            <a:endParaRPr lang="en-GB" sz="2100" dirty="0">
              <a:latin typeface="Calibri" pitchFamily="34" charset="0"/>
              <a:cs typeface="Calibri" pitchFamily="34" charset="0"/>
            </a:endParaRPr>
          </a:p>
        </p:txBody>
      </p:sp>
    </p:spTree>
    <p:extLst>
      <p:ext uri="{BB962C8B-B14F-4D97-AF65-F5344CB8AC3E}">
        <p14:creationId xmlns:p14="http://schemas.microsoft.com/office/powerpoint/2010/main" val="142679426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79512" y="548680"/>
            <a:ext cx="8784976" cy="5472608"/>
          </a:xfrm>
        </p:spPr>
        <p:txBody>
          <a:bodyPr>
            <a:noAutofit/>
          </a:bodyPr>
          <a:lstStyle/>
          <a:p>
            <a:pPr marL="255588" indent="-255588">
              <a:spcBef>
                <a:spcPts val="0"/>
              </a:spcBef>
              <a:spcAft>
                <a:spcPts val="600"/>
              </a:spcAft>
            </a:pPr>
            <a:r>
              <a:rPr lang="en-GB" sz="1330" b="1" dirty="0">
                <a:latin typeface="Calibri" pitchFamily="34" charset="0"/>
              </a:rPr>
              <a:t>Network </a:t>
            </a:r>
            <a:r>
              <a:rPr lang="en-GB" sz="1330" b="1" dirty="0" smtClean="0">
                <a:latin typeface="Calibri" pitchFamily="34" charset="0"/>
              </a:rPr>
              <a:t>Card - </a:t>
            </a:r>
            <a:r>
              <a:rPr lang="en-GB" sz="1330" dirty="0">
                <a:latin typeface="Calibri" pitchFamily="34" charset="0"/>
              </a:rPr>
              <a:t>The network connection </a:t>
            </a:r>
            <a:r>
              <a:rPr lang="en-GB" sz="1330" dirty="0" smtClean="0">
                <a:latin typeface="Calibri" pitchFamily="34" charset="0"/>
              </a:rPr>
              <a:t>can be </a:t>
            </a:r>
            <a:r>
              <a:rPr lang="en-GB" sz="1330" dirty="0">
                <a:latin typeface="Calibri" pitchFamily="34" charset="0"/>
              </a:rPr>
              <a:t>one of the most important </a:t>
            </a:r>
            <a:r>
              <a:rPr lang="en-GB" sz="1330" dirty="0" smtClean="0">
                <a:latin typeface="Calibri" pitchFamily="34" charset="0"/>
              </a:rPr>
              <a:t>additional parts </a:t>
            </a:r>
            <a:r>
              <a:rPr lang="en-GB" sz="1330" dirty="0">
                <a:latin typeface="Calibri" pitchFamily="34" charset="0"/>
              </a:rPr>
              <a:t>of any </a:t>
            </a:r>
            <a:r>
              <a:rPr lang="en-GB" sz="1330" dirty="0" smtClean="0">
                <a:latin typeface="Calibri" pitchFamily="34" charset="0"/>
              </a:rPr>
              <a:t>computer. </a:t>
            </a:r>
            <a:r>
              <a:rPr lang="en-GB" sz="1330" dirty="0">
                <a:latin typeface="Calibri" pitchFamily="34" charset="0"/>
              </a:rPr>
              <a:t>Many </a:t>
            </a:r>
            <a:r>
              <a:rPr lang="en-GB" sz="1330" dirty="0" smtClean="0">
                <a:latin typeface="Calibri" pitchFamily="34" charset="0"/>
              </a:rPr>
              <a:t>computers </a:t>
            </a:r>
            <a:r>
              <a:rPr lang="en-GB" sz="1330" dirty="0">
                <a:latin typeface="Calibri" pitchFamily="34" charset="0"/>
              </a:rPr>
              <a:t>have network adapters built into the </a:t>
            </a:r>
            <a:r>
              <a:rPr lang="en-GB" sz="1330" dirty="0" smtClean="0">
                <a:latin typeface="Calibri" pitchFamily="34" charset="0"/>
              </a:rPr>
              <a:t>motherboard and if not, </a:t>
            </a:r>
            <a:r>
              <a:rPr lang="en-GB" sz="1330" dirty="0">
                <a:latin typeface="Calibri" pitchFamily="34" charset="0"/>
              </a:rPr>
              <a:t>you’ll need to add a separate network adapter card</a:t>
            </a:r>
            <a:r>
              <a:rPr lang="en-GB" sz="1330" dirty="0" smtClean="0">
                <a:latin typeface="Calibri" pitchFamily="34" charset="0"/>
              </a:rPr>
              <a:t>. </a:t>
            </a:r>
          </a:p>
          <a:p>
            <a:pPr marL="255588" indent="-255588">
              <a:spcBef>
                <a:spcPts val="0"/>
              </a:spcBef>
              <a:spcAft>
                <a:spcPts val="600"/>
              </a:spcAft>
            </a:pPr>
            <a:r>
              <a:rPr lang="en-GB" sz="1330" dirty="0" smtClean="0">
                <a:latin typeface="Calibri" pitchFamily="34" charset="0"/>
              </a:rPr>
              <a:t>For computers</a:t>
            </a:r>
            <a:r>
              <a:rPr lang="en-GB" sz="1330" dirty="0">
                <a:latin typeface="Calibri" pitchFamily="34" charset="0"/>
              </a:rPr>
              <a:t>, you can usually get away with using the inexpensive built-in NIC because client computers are used only to connect one user to the network. </a:t>
            </a:r>
            <a:r>
              <a:rPr lang="en-GB" sz="1330" dirty="0" smtClean="0">
                <a:latin typeface="Calibri" pitchFamily="34" charset="0"/>
              </a:rPr>
              <a:t>But they are very cheap and as </a:t>
            </a:r>
            <a:r>
              <a:rPr lang="en-GB" sz="1330" dirty="0">
                <a:latin typeface="Calibri" pitchFamily="34" charset="0"/>
              </a:rPr>
              <a:t>a result, it makes sense to spend more money on a higher quality NIC for a heavily used </a:t>
            </a:r>
            <a:r>
              <a:rPr lang="en-GB" sz="1330" dirty="0" smtClean="0">
                <a:latin typeface="Calibri" pitchFamily="34" charset="0"/>
              </a:rPr>
              <a:t>computers. Name-brand </a:t>
            </a:r>
            <a:r>
              <a:rPr lang="en-GB" sz="1330" dirty="0">
                <a:latin typeface="Calibri" pitchFamily="34" charset="0"/>
              </a:rPr>
              <a:t>cards from manufacturers </a:t>
            </a:r>
            <a:r>
              <a:rPr lang="en-GB" sz="1330" dirty="0" smtClean="0">
                <a:latin typeface="Calibri" pitchFamily="34" charset="0"/>
              </a:rPr>
              <a:t>include </a:t>
            </a:r>
            <a:r>
              <a:rPr lang="en-GB" sz="1330" dirty="0">
                <a:latin typeface="Calibri" pitchFamily="34" charset="0"/>
              </a:rPr>
              <a:t>Intel, SMC, or 3Com.</a:t>
            </a:r>
          </a:p>
          <a:p>
            <a:pPr marL="255588" indent="-255588">
              <a:spcBef>
                <a:spcPts val="0"/>
              </a:spcBef>
              <a:spcAft>
                <a:spcPts val="600"/>
              </a:spcAft>
            </a:pPr>
            <a:r>
              <a:rPr lang="en-GB" sz="1330" dirty="0">
                <a:latin typeface="Calibri" pitchFamily="34" charset="0"/>
              </a:rPr>
              <a:t>The network interface cards that you use must have a connector that matches the type of cable that you use. </a:t>
            </a:r>
            <a:r>
              <a:rPr lang="en-GB" sz="1330" dirty="0" smtClean="0">
                <a:latin typeface="Calibri" pitchFamily="34" charset="0"/>
              </a:rPr>
              <a:t>A </a:t>
            </a:r>
            <a:r>
              <a:rPr lang="en-GB" sz="1330" dirty="0">
                <a:latin typeface="Calibri" pitchFamily="34" charset="0"/>
              </a:rPr>
              <a:t>NIC is a Physical layer and Data Link layer device. Because a NIC establishes a network node, it must have a physical network address, also known as a MAC address. The MAC address is burned into the NIC at the factory, so you can’t change it. Every NIC ever manufactured has a unique MAC </a:t>
            </a:r>
            <a:r>
              <a:rPr lang="en-GB" sz="1330" dirty="0" smtClean="0">
                <a:latin typeface="Calibri" pitchFamily="34" charset="0"/>
              </a:rPr>
              <a:t>address.</a:t>
            </a:r>
          </a:p>
          <a:p>
            <a:pPr marL="255588" indent="-255588">
              <a:spcBef>
                <a:spcPts val="0"/>
              </a:spcBef>
              <a:spcAft>
                <a:spcPts val="600"/>
              </a:spcAft>
            </a:pPr>
            <a:r>
              <a:rPr lang="en-GB" sz="1330" b="1" dirty="0" err="1" smtClean="0">
                <a:latin typeface="Calibri" pitchFamily="34" charset="0"/>
              </a:rPr>
              <a:t>WI-Fi</a:t>
            </a:r>
            <a:r>
              <a:rPr lang="en-GB" sz="1330" b="1" dirty="0" smtClean="0">
                <a:latin typeface="Calibri" pitchFamily="34" charset="0"/>
              </a:rPr>
              <a:t> - </a:t>
            </a:r>
            <a:r>
              <a:rPr lang="en-GB" sz="1330" dirty="0" smtClean="0">
                <a:latin typeface="Calibri" pitchFamily="34" charset="0"/>
              </a:rPr>
              <a:t>A </a:t>
            </a:r>
            <a:r>
              <a:rPr lang="en-GB" sz="1330" dirty="0">
                <a:latin typeface="Calibri" pitchFamily="34" charset="0"/>
              </a:rPr>
              <a:t>wireless </a:t>
            </a:r>
            <a:r>
              <a:rPr lang="en-GB" sz="1330" dirty="0" smtClean="0">
                <a:latin typeface="Calibri" pitchFamily="34" charset="0"/>
              </a:rPr>
              <a:t>card </a:t>
            </a:r>
            <a:r>
              <a:rPr lang="en-GB" sz="1330" dirty="0">
                <a:latin typeface="Calibri" pitchFamily="34" charset="0"/>
              </a:rPr>
              <a:t>is a network that uses </a:t>
            </a:r>
            <a:r>
              <a:rPr lang="en-GB" sz="1330" b="1" dirty="0">
                <a:latin typeface="Calibri" pitchFamily="34" charset="0"/>
              </a:rPr>
              <a:t>radio signals </a:t>
            </a:r>
            <a:r>
              <a:rPr lang="en-GB" sz="1330" dirty="0">
                <a:latin typeface="Calibri" pitchFamily="34" charset="0"/>
              </a:rPr>
              <a:t>rather than direct cable connections to exchange information. A computer with a wireless network connection is like a mobile phone. Just as you don’t have to be connected to a phone line to use a mobile phone, you don’t have to be connected to a network cable to use a wireless networked computer.</a:t>
            </a:r>
          </a:p>
          <a:p>
            <a:pPr marL="255588" indent="-255588">
              <a:spcBef>
                <a:spcPts val="0"/>
              </a:spcBef>
            </a:pPr>
            <a:r>
              <a:rPr lang="en-GB" sz="1330" dirty="0">
                <a:latin typeface="Calibri" pitchFamily="34" charset="0"/>
              </a:rPr>
              <a:t>A wireless network is often referred to as a WLAN, for wireless local area network. The term Wi-Fi is often used to describe wireless networks, although it technically refers to just one form of wireless networks: the 802.11b standard</a:t>
            </a:r>
            <a:r>
              <a:rPr lang="en-GB" sz="1330" dirty="0" smtClean="0">
                <a:latin typeface="Calibri" pitchFamily="34" charset="0"/>
              </a:rPr>
              <a:t>. A </a:t>
            </a:r>
            <a:r>
              <a:rPr lang="en-GB" sz="1330" dirty="0">
                <a:latin typeface="Calibri" pitchFamily="34" charset="0"/>
              </a:rPr>
              <a:t>wireless network has a name, known as a SSID. SSID stands for service set identifier. Each of the computers that belong to a single wireless network must have the same SSID.</a:t>
            </a:r>
          </a:p>
          <a:p>
            <a:pPr marL="255588" indent="-255588">
              <a:spcBef>
                <a:spcPts val="0"/>
              </a:spcBef>
            </a:pPr>
            <a:r>
              <a:rPr lang="en-GB" sz="1330" dirty="0">
                <a:latin typeface="Calibri" pitchFamily="34" charset="0"/>
              </a:rPr>
              <a:t>Wireless networks can transmit over any of several channels. In order for computers to talk to each other, they must be configured to transmit on the same channel. The simplest type of wireless network consists of two or more computers with wireless network adapters. This type of network is called an </a:t>
            </a:r>
            <a:r>
              <a:rPr lang="en-GB" sz="1330" b="1" dirty="0">
                <a:latin typeface="Calibri" pitchFamily="34" charset="0"/>
              </a:rPr>
              <a:t>ad-hoc mode network.</a:t>
            </a:r>
          </a:p>
          <a:p>
            <a:pPr marL="255588" indent="-255588">
              <a:spcBef>
                <a:spcPts val="0"/>
              </a:spcBef>
            </a:pPr>
            <a:r>
              <a:rPr lang="en-GB" sz="1330" dirty="0">
                <a:latin typeface="Calibri" pitchFamily="34" charset="0"/>
              </a:rPr>
              <a:t>A more complex type of network is an </a:t>
            </a:r>
            <a:r>
              <a:rPr lang="en-GB" sz="1330" b="1" dirty="0">
                <a:latin typeface="Calibri" pitchFamily="34" charset="0"/>
              </a:rPr>
              <a:t>infrastructure mode network</a:t>
            </a:r>
            <a:r>
              <a:rPr lang="en-GB" sz="1330" dirty="0">
                <a:latin typeface="Calibri" pitchFamily="34" charset="0"/>
              </a:rPr>
              <a:t>. All this really means is that a group of wireless computers can be connected not only to each other, but also to an existing cabled network via a device called a wireless access point, or WAP (Hotspot). </a:t>
            </a:r>
            <a:endParaRPr lang="en-GB" sz="1330" dirty="0" smtClean="0">
              <a:latin typeface="Calibri" pitchFamily="34" charset="0"/>
            </a:endParaRPr>
          </a:p>
          <a:p>
            <a:pPr marL="0" indent="0">
              <a:spcBef>
                <a:spcPts val="0"/>
              </a:spcBef>
              <a:buNone/>
            </a:pPr>
            <a:r>
              <a:rPr lang="en-GB" sz="1330" b="1" dirty="0" smtClean="0">
                <a:latin typeface="Calibri" pitchFamily="34" charset="0"/>
                <a:cs typeface="Calibri" pitchFamily="34" charset="0"/>
              </a:rPr>
              <a:t>P1.2 </a:t>
            </a:r>
            <a:r>
              <a:rPr lang="en-GB" sz="1330" b="1" dirty="0">
                <a:latin typeface="Calibri" pitchFamily="34" charset="0"/>
                <a:cs typeface="Calibri" pitchFamily="34" charset="0"/>
              </a:rPr>
              <a:t>– Task </a:t>
            </a:r>
            <a:r>
              <a:rPr lang="en-GB" sz="1330" b="1" dirty="0" smtClean="0">
                <a:latin typeface="Calibri" pitchFamily="34" charset="0"/>
                <a:cs typeface="Calibri" pitchFamily="34" charset="0"/>
              </a:rPr>
              <a:t>02 </a:t>
            </a:r>
            <a:r>
              <a:rPr lang="en-GB" sz="1330" b="1" dirty="0">
                <a:latin typeface="Calibri" pitchFamily="34" charset="0"/>
                <a:cs typeface="Calibri" pitchFamily="34" charset="0"/>
              </a:rPr>
              <a:t>– </a:t>
            </a:r>
            <a:r>
              <a:rPr lang="en-GB" sz="1330" dirty="0" smtClean="0">
                <a:latin typeface="Calibri" pitchFamily="34" charset="0"/>
                <a:cs typeface="Calibri" pitchFamily="34" charset="0"/>
              </a:rPr>
              <a:t>Create a User Guide that </a:t>
            </a:r>
            <a:r>
              <a:rPr lang="en-GB" sz="1330" dirty="0" smtClean="0">
                <a:solidFill>
                  <a:schemeClr val="dk1"/>
                </a:solidFill>
                <a:latin typeface="Calibri" pitchFamily="34" charset="0"/>
                <a:cs typeface="Calibri" pitchFamily="34" charset="0"/>
              </a:rPr>
              <a:t>explains </a:t>
            </a:r>
            <a:r>
              <a:rPr lang="en-GB" sz="1330" dirty="0">
                <a:solidFill>
                  <a:schemeClr val="dk1"/>
                </a:solidFill>
                <a:latin typeface="Calibri" pitchFamily="34" charset="0"/>
                <a:cs typeface="Calibri" pitchFamily="34" charset="0"/>
              </a:rPr>
              <a:t>the </a:t>
            </a:r>
            <a:r>
              <a:rPr lang="en-GB" sz="1330" dirty="0" smtClean="0">
                <a:solidFill>
                  <a:schemeClr val="dk1"/>
                </a:solidFill>
                <a:latin typeface="Calibri" pitchFamily="34" charset="0"/>
                <a:cs typeface="Calibri" pitchFamily="34" charset="0"/>
              </a:rPr>
              <a:t>forms, function and varieties of </a:t>
            </a:r>
            <a:r>
              <a:rPr lang="en-GB" sz="1330" dirty="0">
                <a:solidFill>
                  <a:schemeClr val="dk1"/>
                </a:solidFill>
                <a:latin typeface="Calibri" pitchFamily="34" charset="0"/>
                <a:cs typeface="Calibri" pitchFamily="34" charset="0"/>
              </a:rPr>
              <a:t>computer hardware components </a:t>
            </a:r>
          </a:p>
        </p:txBody>
      </p:sp>
      <p:sp>
        <p:nvSpPr>
          <p:cNvPr id="8" name="Title 2"/>
          <p:cNvSpPr>
            <a:spLocks noGrp="1"/>
          </p:cNvSpPr>
          <p:nvPr>
            <p:ph type="title"/>
          </p:nvPr>
        </p:nvSpPr>
        <p:spPr>
          <a:xfrm>
            <a:off x="179512" y="116632"/>
            <a:ext cx="8733656" cy="360040"/>
          </a:xfrm>
        </p:spPr>
        <p:txBody>
          <a:bodyPr>
            <a:noAutofit/>
          </a:bodyPr>
          <a:lstStyle/>
          <a:p>
            <a:r>
              <a:rPr lang="en-GB" sz="2100" dirty="0" smtClean="0">
                <a:latin typeface="Calibri" pitchFamily="34" charset="0"/>
                <a:cs typeface="Calibri" pitchFamily="34" charset="0"/>
              </a:rPr>
              <a:t>P1.2 – Understanding Computer Components - </a:t>
            </a:r>
            <a:r>
              <a:rPr lang="en-GB" sz="2100" dirty="0">
                <a:latin typeface="Calibri" pitchFamily="34" charset="0"/>
                <a:cs typeface="Calibri" pitchFamily="34" charset="0"/>
              </a:rPr>
              <a:t>Specialised </a:t>
            </a:r>
            <a:r>
              <a:rPr lang="en-GB" sz="2100" dirty="0" smtClean="0">
                <a:latin typeface="Calibri" pitchFamily="34" charset="0"/>
                <a:cs typeface="Calibri" pitchFamily="34" charset="0"/>
              </a:rPr>
              <a:t>cards - Network</a:t>
            </a:r>
            <a:endParaRPr lang="en-GB" sz="2100" dirty="0">
              <a:latin typeface="Calibri" pitchFamily="34" charset="0"/>
              <a:cs typeface="Calibri" pitchFamily="34" charset="0"/>
            </a:endParaRPr>
          </a:p>
        </p:txBody>
      </p:sp>
      <p:graphicFrame>
        <p:nvGraphicFramePr>
          <p:cNvPr id="2" name="Table 1"/>
          <p:cNvGraphicFramePr>
            <a:graphicFrameLocks noGrp="1"/>
          </p:cNvGraphicFramePr>
          <p:nvPr>
            <p:extLst>
              <p:ext uri="{D42A27DB-BD31-4B8C-83A1-F6EECF244321}">
                <p14:modId xmlns:p14="http://schemas.microsoft.com/office/powerpoint/2010/main" val="858689115"/>
              </p:ext>
            </p:extLst>
          </p:nvPr>
        </p:nvGraphicFramePr>
        <p:xfrm>
          <a:off x="179512" y="6093296"/>
          <a:ext cx="8712967" cy="304800"/>
        </p:xfrm>
        <a:graphic>
          <a:graphicData uri="http://schemas.openxmlformats.org/drawingml/2006/table">
            <a:tbl>
              <a:tblPr firstRow="1" bandRow="1">
                <a:tableStyleId>{5C22544A-7EE6-4342-B048-85BDC9FD1C3A}</a:tableStyleId>
              </a:tblPr>
              <a:tblGrid>
                <a:gridCol w="1452161"/>
                <a:gridCol w="708079"/>
                <a:gridCol w="648072"/>
                <a:gridCol w="1512168"/>
                <a:gridCol w="648072"/>
                <a:gridCol w="936104"/>
                <a:gridCol w="1008112"/>
                <a:gridCol w="864096"/>
                <a:gridCol w="936103"/>
              </a:tblGrid>
              <a:tr h="226824">
                <a:tc>
                  <a:txBody>
                    <a:bodyPr/>
                    <a:lstStyle/>
                    <a:p>
                      <a:pPr algn="ctr"/>
                      <a:r>
                        <a:rPr lang="en-GB" sz="1400" dirty="0" smtClean="0"/>
                        <a:t>Motherboards</a:t>
                      </a:r>
                      <a:endParaRPr lang="en-GB" sz="1400" dirty="0"/>
                    </a:p>
                  </a:txBody>
                  <a:tcPr/>
                </a:tc>
                <a:tc>
                  <a:txBody>
                    <a:bodyPr/>
                    <a:lstStyle/>
                    <a:p>
                      <a:pPr algn="ctr"/>
                      <a:r>
                        <a:rPr lang="en-GB" sz="1400" dirty="0" smtClean="0"/>
                        <a:t>CPU’s</a:t>
                      </a:r>
                      <a:endParaRPr lang="en-GB" sz="1400" dirty="0"/>
                    </a:p>
                  </a:txBody>
                  <a:tcPr/>
                </a:tc>
                <a:tc>
                  <a:txBody>
                    <a:bodyPr/>
                    <a:lstStyle/>
                    <a:p>
                      <a:pPr algn="ctr"/>
                      <a:r>
                        <a:rPr lang="en-GB" sz="1400" dirty="0" smtClean="0"/>
                        <a:t>BIOS</a:t>
                      </a:r>
                      <a:endParaRPr lang="en-GB" sz="1400" dirty="0"/>
                    </a:p>
                  </a:txBody>
                  <a:tcPr/>
                </a:tc>
                <a:tc>
                  <a:txBody>
                    <a:bodyPr/>
                    <a:lstStyle/>
                    <a:p>
                      <a:pPr algn="ctr"/>
                      <a:r>
                        <a:rPr lang="en-GB" sz="1400" dirty="0" smtClean="0"/>
                        <a:t>Hard Drives</a:t>
                      </a:r>
                      <a:endParaRPr lang="en-GB" sz="1400" dirty="0"/>
                    </a:p>
                  </a:txBody>
                  <a:tcPr/>
                </a:tc>
                <a:tc>
                  <a:txBody>
                    <a:bodyPr/>
                    <a:lstStyle/>
                    <a:p>
                      <a:pPr algn="ctr"/>
                      <a:r>
                        <a:rPr lang="en-GB" sz="1400" dirty="0" smtClean="0"/>
                        <a:t>Ports </a:t>
                      </a:r>
                      <a:endParaRPr lang="en-GB" sz="1400" dirty="0"/>
                    </a:p>
                  </a:txBody>
                  <a:tcPr/>
                </a:tc>
                <a:tc>
                  <a:txBody>
                    <a:bodyPr/>
                    <a:lstStyle/>
                    <a:p>
                      <a:pPr algn="ctr"/>
                      <a:r>
                        <a:rPr lang="en-GB" sz="1400" dirty="0" smtClean="0"/>
                        <a:t>Memory</a:t>
                      </a:r>
                      <a:endParaRPr lang="en-GB" sz="1400" dirty="0"/>
                    </a:p>
                  </a:txBody>
                  <a:tcPr/>
                </a:tc>
                <a:tc>
                  <a:txBody>
                    <a:bodyPr/>
                    <a:lstStyle/>
                    <a:p>
                      <a:pPr algn="ctr"/>
                      <a:r>
                        <a:rPr lang="en-GB" sz="1400" dirty="0" smtClean="0"/>
                        <a:t>Graphics</a:t>
                      </a:r>
                      <a:endParaRPr lang="en-GB" sz="1400" dirty="0"/>
                    </a:p>
                  </a:txBody>
                  <a:tcPr/>
                </a:tc>
                <a:tc>
                  <a:txBody>
                    <a:bodyPr/>
                    <a:lstStyle/>
                    <a:p>
                      <a:pPr algn="ctr"/>
                      <a:r>
                        <a:rPr lang="en-GB" sz="1400" dirty="0" smtClean="0"/>
                        <a:t>Sound</a:t>
                      </a:r>
                      <a:endParaRPr lang="en-GB" sz="1400" dirty="0"/>
                    </a:p>
                  </a:txBody>
                  <a:tcPr/>
                </a:tc>
                <a:tc>
                  <a:txBody>
                    <a:bodyPr/>
                    <a:lstStyle/>
                    <a:p>
                      <a:pPr algn="ctr"/>
                      <a:r>
                        <a:rPr lang="en-GB" sz="1400" dirty="0" smtClean="0"/>
                        <a:t>Network</a:t>
                      </a:r>
                      <a:endParaRPr lang="en-GB" sz="1400" dirty="0"/>
                    </a:p>
                  </a:txBody>
                  <a:tcPr/>
                </a:tc>
              </a:tr>
            </a:tbl>
          </a:graphicData>
        </a:graphic>
      </p:graphicFrame>
    </p:spTree>
    <p:extLst>
      <p:ext uri="{BB962C8B-B14F-4D97-AF65-F5344CB8AC3E}">
        <p14:creationId xmlns:p14="http://schemas.microsoft.com/office/powerpoint/2010/main" val="132747685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07504" y="620688"/>
            <a:ext cx="8928992" cy="5760640"/>
          </a:xfrm>
        </p:spPr>
        <p:txBody>
          <a:bodyPr>
            <a:noAutofit/>
          </a:bodyPr>
          <a:lstStyle/>
          <a:p>
            <a:pPr marL="269875" indent="-255588"/>
            <a:r>
              <a:rPr lang="en-GB" sz="1500" dirty="0" smtClean="0">
                <a:latin typeface="Calibri" pitchFamily="34" charset="0"/>
                <a:cs typeface="Calibri" pitchFamily="34" charset="0"/>
              </a:rPr>
              <a:t>There are three kinds of devices that connect to a system that allows extended features other than software to be used, Inputs, outputs and cables. Each of these has different forms and almost every System except Thin Client can use these devices to manage operation.</a:t>
            </a:r>
          </a:p>
          <a:p>
            <a:pPr marL="269875" indent="-255588"/>
            <a:r>
              <a:rPr lang="en-GB" sz="1500" b="1" dirty="0" smtClean="0">
                <a:latin typeface="Calibri" pitchFamily="34" charset="0"/>
                <a:cs typeface="Calibri" pitchFamily="34" charset="0"/>
              </a:rPr>
              <a:t>Monitor</a:t>
            </a:r>
            <a:r>
              <a:rPr lang="en-GB" sz="1500" dirty="0" smtClean="0">
                <a:latin typeface="Calibri" pitchFamily="34" charset="0"/>
                <a:cs typeface="Calibri" pitchFamily="34" charset="0"/>
              </a:rPr>
              <a:t> - </a:t>
            </a:r>
            <a:r>
              <a:rPr lang="en-GB" sz="1500" dirty="0">
                <a:latin typeface="Calibri" pitchFamily="34" charset="0"/>
                <a:cs typeface="Calibri" pitchFamily="34" charset="0"/>
              </a:rPr>
              <a:t>There are 2 ways of outputting work on computers for the user </a:t>
            </a:r>
            <a:r>
              <a:rPr lang="en-GB" sz="1500" dirty="0" smtClean="0">
                <a:latin typeface="Calibri" pitchFamily="34" charset="0"/>
                <a:cs typeface="Calibri" pitchFamily="34" charset="0"/>
              </a:rPr>
              <a:t>to </a:t>
            </a:r>
            <a:r>
              <a:rPr lang="en-GB" sz="1500" dirty="0">
                <a:latin typeface="Calibri" pitchFamily="34" charset="0"/>
                <a:cs typeface="Calibri" pitchFamily="34" charset="0"/>
              </a:rPr>
              <a:t>see </a:t>
            </a:r>
            <a:r>
              <a:rPr lang="en-GB" sz="1500" dirty="0" smtClean="0">
                <a:latin typeface="Calibri" pitchFamily="34" charset="0"/>
                <a:cs typeface="Calibri" pitchFamily="34" charset="0"/>
              </a:rPr>
              <a:t/>
            </a:r>
            <a:br>
              <a:rPr lang="en-GB" sz="1500" dirty="0" smtClean="0">
                <a:latin typeface="Calibri" pitchFamily="34" charset="0"/>
                <a:cs typeface="Calibri" pitchFamily="34" charset="0"/>
              </a:rPr>
            </a:br>
            <a:r>
              <a:rPr lang="en-GB" sz="1500" dirty="0" smtClean="0">
                <a:latin typeface="Calibri" pitchFamily="34" charset="0"/>
                <a:cs typeface="Calibri" pitchFamily="34" charset="0"/>
              </a:rPr>
              <a:t>in </a:t>
            </a:r>
            <a:r>
              <a:rPr lang="en-GB" sz="1500" dirty="0">
                <a:latin typeface="Calibri" pitchFamily="34" charset="0"/>
                <a:cs typeface="Calibri" pitchFamily="34" charset="0"/>
              </a:rPr>
              <a:t>preview, work-in-progress or in finished form. These are </a:t>
            </a:r>
            <a:r>
              <a:rPr lang="en-GB" sz="1500" dirty="0" smtClean="0">
                <a:latin typeface="Calibri" pitchFamily="34" charset="0"/>
                <a:cs typeface="Calibri" pitchFamily="34" charset="0"/>
              </a:rPr>
              <a:t>called </a:t>
            </a:r>
            <a:r>
              <a:rPr lang="en-GB" sz="1500" b="1" dirty="0">
                <a:latin typeface="Calibri" pitchFamily="34" charset="0"/>
                <a:cs typeface="Calibri" pitchFamily="34" charset="0"/>
              </a:rPr>
              <a:t>Soft Copy</a:t>
            </a:r>
            <a:r>
              <a:rPr lang="en-GB" sz="1500" dirty="0">
                <a:latin typeface="Calibri" pitchFamily="34" charset="0"/>
                <a:cs typeface="Calibri" pitchFamily="34" charset="0"/>
              </a:rPr>
              <a:t> and </a:t>
            </a:r>
            <a:r>
              <a:rPr lang="en-GB" sz="1500" dirty="0" smtClean="0">
                <a:latin typeface="Calibri" pitchFamily="34" charset="0"/>
                <a:cs typeface="Calibri" pitchFamily="34" charset="0"/>
              </a:rPr>
              <a:t/>
            </a:r>
            <a:br>
              <a:rPr lang="en-GB" sz="1500" dirty="0" smtClean="0">
                <a:latin typeface="Calibri" pitchFamily="34" charset="0"/>
                <a:cs typeface="Calibri" pitchFamily="34" charset="0"/>
              </a:rPr>
            </a:br>
            <a:r>
              <a:rPr lang="en-GB" sz="1500" b="1" dirty="0" smtClean="0">
                <a:latin typeface="Calibri" pitchFamily="34" charset="0"/>
                <a:cs typeface="Calibri" pitchFamily="34" charset="0"/>
              </a:rPr>
              <a:t>Hard </a:t>
            </a:r>
            <a:r>
              <a:rPr lang="en-GB" sz="1500" b="1" dirty="0">
                <a:latin typeface="Calibri" pitchFamily="34" charset="0"/>
                <a:cs typeface="Calibri" pitchFamily="34" charset="0"/>
              </a:rPr>
              <a:t>Copy.</a:t>
            </a:r>
            <a:r>
              <a:rPr lang="en-GB" sz="1500" dirty="0">
                <a:latin typeface="Calibri" pitchFamily="34" charset="0"/>
                <a:cs typeface="Calibri" pitchFamily="34" charset="0"/>
              </a:rPr>
              <a:t> Both forms have their uses and both </a:t>
            </a:r>
            <a:r>
              <a:rPr lang="en-GB" sz="1500" dirty="0" smtClean="0">
                <a:latin typeface="Calibri" pitchFamily="34" charset="0"/>
                <a:cs typeface="Calibri" pitchFamily="34" charset="0"/>
              </a:rPr>
              <a:t>have </a:t>
            </a:r>
            <a:r>
              <a:rPr lang="en-GB" sz="1500" dirty="0">
                <a:latin typeface="Calibri" pitchFamily="34" charset="0"/>
                <a:cs typeface="Calibri" pitchFamily="34" charset="0"/>
              </a:rPr>
              <a:t>their different quality </a:t>
            </a:r>
            <a:r>
              <a:rPr lang="en-GB" sz="1500" dirty="0" smtClean="0">
                <a:latin typeface="Calibri" pitchFamily="34" charset="0"/>
                <a:cs typeface="Calibri" pitchFamily="34" charset="0"/>
              </a:rPr>
              <a:t/>
            </a:r>
            <a:br>
              <a:rPr lang="en-GB" sz="1500" dirty="0" smtClean="0">
                <a:latin typeface="Calibri" pitchFamily="34" charset="0"/>
                <a:cs typeface="Calibri" pitchFamily="34" charset="0"/>
              </a:rPr>
            </a:br>
            <a:r>
              <a:rPr lang="en-GB" sz="1500" dirty="0" smtClean="0">
                <a:latin typeface="Calibri" pitchFamily="34" charset="0"/>
                <a:cs typeface="Calibri" pitchFamily="34" charset="0"/>
              </a:rPr>
              <a:t>standards </a:t>
            </a:r>
            <a:r>
              <a:rPr lang="en-GB" sz="1500" dirty="0">
                <a:latin typeface="Calibri" pitchFamily="34" charset="0"/>
                <a:cs typeface="Calibri" pitchFamily="34" charset="0"/>
              </a:rPr>
              <a:t>to consider. </a:t>
            </a:r>
          </a:p>
          <a:p>
            <a:pPr marL="269875" indent="-255588"/>
            <a:r>
              <a:rPr lang="en-GB" sz="1500" dirty="0">
                <a:latin typeface="Calibri" pitchFamily="34" charset="0"/>
                <a:cs typeface="Calibri" pitchFamily="34" charset="0"/>
              </a:rPr>
              <a:t>Monitors have developed over thirty years from Monochrome 12” to </a:t>
            </a:r>
            <a:r>
              <a:rPr lang="en-GB" sz="1500" dirty="0" smtClean="0">
                <a:latin typeface="Calibri" pitchFamily="34" charset="0"/>
                <a:cs typeface="Calibri" pitchFamily="34" charset="0"/>
              </a:rPr>
              <a:t>high </a:t>
            </a:r>
            <a:br>
              <a:rPr lang="en-GB" sz="1500" dirty="0" smtClean="0">
                <a:latin typeface="Calibri" pitchFamily="34" charset="0"/>
                <a:cs typeface="Calibri" pitchFamily="34" charset="0"/>
              </a:rPr>
            </a:br>
            <a:r>
              <a:rPr lang="en-GB" sz="1500" dirty="0" smtClean="0">
                <a:latin typeface="Calibri" pitchFamily="34" charset="0"/>
                <a:cs typeface="Calibri" pitchFamily="34" charset="0"/>
              </a:rPr>
              <a:t>definition Flat </a:t>
            </a:r>
            <a:r>
              <a:rPr lang="en-GB" sz="1500" dirty="0">
                <a:latin typeface="Calibri" pitchFamily="34" charset="0"/>
                <a:cs typeface="Calibri" pitchFamily="34" charset="0"/>
              </a:rPr>
              <a:t>Screens. But the biggest revolution is not their size, </a:t>
            </a:r>
            <a:r>
              <a:rPr lang="en-GB" sz="1500" dirty="0" smtClean="0">
                <a:latin typeface="Calibri" pitchFamily="34" charset="0"/>
                <a:cs typeface="Calibri" pitchFamily="34" charset="0"/>
              </a:rPr>
              <a:t>which </a:t>
            </a:r>
            <a:r>
              <a:rPr lang="en-GB" sz="1500" dirty="0">
                <a:latin typeface="Calibri" pitchFamily="34" charset="0"/>
                <a:cs typeface="Calibri" pitchFamily="34" charset="0"/>
              </a:rPr>
              <a:t>can </a:t>
            </a:r>
            <a:r>
              <a:rPr lang="en-GB" sz="1500" dirty="0" smtClean="0">
                <a:latin typeface="Calibri" pitchFamily="34" charset="0"/>
                <a:cs typeface="Calibri" pitchFamily="34" charset="0"/>
              </a:rPr>
              <a:t/>
            </a:r>
            <a:br>
              <a:rPr lang="en-GB" sz="1500" dirty="0" smtClean="0">
                <a:latin typeface="Calibri" pitchFamily="34" charset="0"/>
                <a:cs typeface="Calibri" pitchFamily="34" charset="0"/>
              </a:rPr>
            </a:br>
            <a:r>
              <a:rPr lang="en-GB" sz="1500" dirty="0" smtClean="0">
                <a:latin typeface="Calibri" pitchFamily="34" charset="0"/>
                <a:cs typeface="Calibri" pitchFamily="34" charset="0"/>
              </a:rPr>
              <a:t>be </a:t>
            </a:r>
            <a:r>
              <a:rPr lang="en-GB" sz="1500" dirty="0">
                <a:latin typeface="Calibri" pitchFamily="34" charset="0"/>
                <a:cs typeface="Calibri" pitchFamily="34" charset="0"/>
              </a:rPr>
              <a:t>quite </a:t>
            </a:r>
            <a:r>
              <a:rPr lang="en-GB" sz="1500" dirty="0" smtClean="0">
                <a:latin typeface="Calibri" pitchFamily="34" charset="0"/>
                <a:cs typeface="Calibri" pitchFamily="34" charset="0"/>
              </a:rPr>
              <a:t>impressive</a:t>
            </a:r>
            <a:r>
              <a:rPr lang="en-GB" sz="1500" dirty="0">
                <a:latin typeface="Calibri" pitchFamily="34" charset="0"/>
                <a:cs typeface="Calibri" pitchFamily="34" charset="0"/>
              </a:rPr>
              <a:t>, or the technology to have multiple </a:t>
            </a:r>
            <a:r>
              <a:rPr lang="en-GB" sz="1500" dirty="0" smtClean="0">
                <a:latin typeface="Calibri" pitchFamily="34" charset="0"/>
                <a:cs typeface="Calibri" pitchFamily="34" charset="0"/>
              </a:rPr>
              <a:t>monitors</a:t>
            </a:r>
            <a:r>
              <a:rPr lang="en-GB" sz="1500" dirty="0">
                <a:latin typeface="Calibri" pitchFamily="34" charset="0"/>
                <a:cs typeface="Calibri" pitchFamily="34" charset="0"/>
              </a:rPr>
              <a:t>, which is </a:t>
            </a:r>
            <a:r>
              <a:rPr lang="en-GB" sz="1500" dirty="0" smtClean="0">
                <a:latin typeface="Calibri" pitchFamily="34" charset="0"/>
                <a:cs typeface="Calibri" pitchFamily="34" charset="0"/>
              </a:rPr>
              <a:t/>
            </a:r>
            <a:br>
              <a:rPr lang="en-GB" sz="1500" dirty="0" smtClean="0">
                <a:latin typeface="Calibri" pitchFamily="34" charset="0"/>
                <a:cs typeface="Calibri" pitchFamily="34" charset="0"/>
              </a:rPr>
            </a:br>
            <a:r>
              <a:rPr lang="en-GB" sz="1500" dirty="0" smtClean="0">
                <a:latin typeface="Calibri" pitchFamily="34" charset="0"/>
                <a:cs typeface="Calibri" pitchFamily="34" charset="0"/>
              </a:rPr>
              <a:t>quite </a:t>
            </a:r>
            <a:r>
              <a:rPr lang="en-GB" sz="1500" dirty="0">
                <a:latin typeface="Calibri" pitchFamily="34" charset="0"/>
                <a:cs typeface="Calibri" pitchFamily="34" charset="0"/>
              </a:rPr>
              <a:t>useful, but </a:t>
            </a:r>
            <a:r>
              <a:rPr lang="en-GB" sz="1500" dirty="0" smtClean="0">
                <a:latin typeface="Calibri" pitchFamily="34" charset="0"/>
                <a:cs typeface="Calibri" pitchFamily="34" charset="0"/>
              </a:rPr>
              <a:t>the </a:t>
            </a:r>
            <a:r>
              <a:rPr lang="en-GB" sz="1500" dirty="0">
                <a:latin typeface="Calibri" pitchFamily="34" charset="0"/>
                <a:cs typeface="Calibri" pitchFamily="34" charset="0"/>
              </a:rPr>
              <a:t>resolution, the DPI and the </a:t>
            </a:r>
            <a:r>
              <a:rPr lang="en-GB" sz="1500" dirty="0" smtClean="0">
                <a:latin typeface="Calibri" pitchFamily="34" charset="0"/>
                <a:cs typeface="Calibri" pitchFamily="34" charset="0"/>
              </a:rPr>
              <a:t>controllers </a:t>
            </a:r>
            <a:r>
              <a:rPr lang="en-GB" sz="1500" dirty="0">
                <a:latin typeface="Calibri" pitchFamily="34" charset="0"/>
                <a:cs typeface="Calibri" pitchFamily="34" charset="0"/>
              </a:rPr>
              <a:t>to push the display </a:t>
            </a:r>
            <a:r>
              <a:rPr lang="en-GB" sz="1500" dirty="0" smtClean="0">
                <a:latin typeface="Calibri" pitchFamily="34" charset="0"/>
                <a:cs typeface="Calibri" pitchFamily="34" charset="0"/>
              </a:rPr>
              <a:t/>
            </a:r>
            <a:br>
              <a:rPr lang="en-GB" sz="1500" dirty="0" smtClean="0">
                <a:latin typeface="Calibri" pitchFamily="34" charset="0"/>
                <a:cs typeface="Calibri" pitchFamily="34" charset="0"/>
              </a:rPr>
            </a:br>
            <a:r>
              <a:rPr lang="en-GB" sz="1500" dirty="0" smtClean="0">
                <a:latin typeface="Calibri" pitchFamily="34" charset="0"/>
                <a:cs typeface="Calibri" pitchFamily="34" charset="0"/>
              </a:rPr>
              <a:t>faster </a:t>
            </a:r>
            <a:r>
              <a:rPr lang="en-GB" sz="1500" dirty="0">
                <a:latin typeface="Calibri" pitchFamily="34" charset="0"/>
                <a:cs typeface="Calibri" pitchFamily="34" charset="0"/>
              </a:rPr>
              <a:t>to manage the </a:t>
            </a:r>
            <a:r>
              <a:rPr lang="en-GB" sz="1500" dirty="0" smtClean="0">
                <a:latin typeface="Calibri" pitchFamily="34" charset="0"/>
                <a:cs typeface="Calibri" pitchFamily="34" charset="0"/>
              </a:rPr>
              <a:t>colour </a:t>
            </a:r>
            <a:r>
              <a:rPr lang="en-GB" sz="1500" dirty="0">
                <a:latin typeface="Calibri" pitchFamily="34" charset="0"/>
                <a:cs typeface="Calibri" pitchFamily="34" charset="0"/>
              </a:rPr>
              <a:t>depth and </a:t>
            </a:r>
            <a:r>
              <a:rPr lang="en-GB" sz="1500" dirty="0" smtClean="0">
                <a:latin typeface="Calibri" pitchFamily="34" charset="0"/>
                <a:cs typeface="Calibri" pitchFamily="34" charset="0"/>
              </a:rPr>
              <a:t>resolution</a:t>
            </a:r>
            <a:r>
              <a:rPr lang="en-GB" sz="1500" dirty="0">
                <a:latin typeface="Calibri" pitchFamily="34" charset="0"/>
                <a:cs typeface="Calibri" pitchFamily="34" charset="0"/>
              </a:rPr>
              <a:t>.</a:t>
            </a:r>
          </a:p>
          <a:p>
            <a:pPr marL="269875" indent="-255588"/>
            <a:r>
              <a:rPr lang="en-GB" sz="1500" dirty="0">
                <a:latin typeface="Calibri" pitchFamily="34" charset="0"/>
                <a:cs typeface="Calibri" pitchFamily="34" charset="0"/>
              </a:rPr>
              <a:t>They say that a monitor is only as good and the graphics card that </a:t>
            </a:r>
            <a:r>
              <a:rPr lang="en-GB" sz="1500" dirty="0" smtClean="0">
                <a:latin typeface="Calibri" pitchFamily="34" charset="0"/>
                <a:cs typeface="Calibri" pitchFamily="34" charset="0"/>
              </a:rPr>
              <a:t>drives </a:t>
            </a:r>
            <a:r>
              <a:rPr lang="en-GB" sz="1500" dirty="0">
                <a:latin typeface="Calibri" pitchFamily="34" charset="0"/>
                <a:cs typeface="Calibri" pitchFamily="34" charset="0"/>
              </a:rPr>
              <a:t>it, the better the card the more depth the monitor can manage. Up to a point, then it just handles the information faster.</a:t>
            </a:r>
          </a:p>
          <a:p>
            <a:pPr marL="269875" indent="-255588"/>
            <a:r>
              <a:rPr lang="en-GB" sz="1500" dirty="0">
                <a:latin typeface="Calibri" pitchFamily="34" charset="0"/>
                <a:cs typeface="Calibri" pitchFamily="34" charset="0"/>
              </a:rPr>
              <a:t>The standard resolution for a monitor is 800x600, 800 pixels across by 600 high. Most monitors now have settings to push that higher, but the display will slow down because the quality of the image displayed will be more dense. This is where the graphics card comes in.</a:t>
            </a:r>
          </a:p>
          <a:p>
            <a:pPr marL="269875" indent="-255588"/>
            <a:r>
              <a:rPr lang="en-GB" sz="1500" dirty="0">
                <a:latin typeface="Calibri" pitchFamily="34" charset="0"/>
                <a:cs typeface="Calibri" pitchFamily="34" charset="0"/>
              </a:rPr>
              <a:t>Larger monitors like a 24” can manage that better because it will still be the standard resolution just on a wider area. The benefit of these is that it allows for more room, more icons, more open toolbars and more of the image to be seen. Who does not want to have a larger monitor than the one in front of them.</a:t>
            </a:r>
          </a:p>
          <a:p>
            <a:pPr marL="269875" indent="-255588"/>
            <a:r>
              <a:rPr lang="en-GB" sz="1500" dirty="0">
                <a:latin typeface="Calibri" pitchFamily="34" charset="0"/>
                <a:cs typeface="Calibri" pitchFamily="34" charset="0"/>
              </a:rPr>
              <a:t>The alternative is multiple screens, this is where graphic cards come into their element, to display on two screens at one time, or three, tools on one, image on another, second image on the third. This takes processing power and should be managed by a separate card rather than putting pressure on a CPU</a:t>
            </a:r>
            <a:r>
              <a:rPr lang="en-GB" sz="1500" dirty="0" smtClean="0">
                <a:latin typeface="Calibri" pitchFamily="34" charset="0"/>
                <a:cs typeface="Calibri" pitchFamily="34" charset="0"/>
              </a:rPr>
              <a:t>.</a:t>
            </a:r>
            <a:endParaRPr lang="en-GB" sz="1500" dirty="0">
              <a:latin typeface="Calibri" pitchFamily="34" charset="0"/>
              <a:cs typeface="Calibri" pitchFamily="34" charset="0"/>
            </a:endParaRPr>
          </a:p>
        </p:txBody>
      </p:sp>
      <p:sp>
        <p:nvSpPr>
          <p:cNvPr id="5" name="Title 2"/>
          <p:cNvSpPr>
            <a:spLocks noGrp="1"/>
          </p:cNvSpPr>
          <p:nvPr>
            <p:ph type="title"/>
          </p:nvPr>
        </p:nvSpPr>
        <p:spPr>
          <a:xfrm>
            <a:off x="179512" y="116632"/>
            <a:ext cx="8733656" cy="360040"/>
          </a:xfrm>
        </p:spPr>
        <p:txBody>
          <a:bodyPr>
            <a:noAutofit/>
          </a:bodyPr>
          <a:lstStyle/>
          <a:p>
            <a:r>
              <a:rPr lang="en-GB" sz="2100" dirty="0" smtClean="0">
                <a:latin typeface="Calibri" pitchFamily="34" charset="0"/>
                <a:cs typeface="Calibri" pitchFamily="34" charset="0"/>
              </a:rPr>
              <a:t>P1.3 – Understanding Computer Components – Peripheral Devices - Output</a:t>
            </a:r>
            <a:endParaRPr lang="en-GB" sz="2100" dirty="0">
              <a:latin typeface="Calibri" pitchFamily="34" charset="0"/>
              <a:cs typeface="Calibri" pitchFamily="34" charset="0"/>
            </a:endParaRPr>
          </a:p>
        </p:txBody>
      </p:sp>
      <p:pic>
        <p:nvPicPr>
          <p:cNvPr id="6"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28311" t="37002" r="41731" b="16313"/>
          <a:stretch/>
        </p:blipFill>
        <p:spPr bwMode="auto">
          <a:xfrm>
            <a:off x="6804248" y="1340768"/>
            <a:ext cx="2079365" cy="1944216"/>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39835176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http://takegame.com/shooter/pictures/wolfenstein.gif"/>
          <p:cNvPicPr>
            <a:picLocks noGrp="1" noChangeAspect="1" noChangeArrowheads="1"/>
          </p:cNvPicPr>
          <p:nvPr>
            <p:ph idx="1"/>
          </p:nvPr>
        </p:nvPicPr>
        <p:blipFill>
          <a:blip r:embed="rId2"/>
          <a:srcRect/>
          <a:stretch>
            <a:fillRect/>
          </a:stretch>
        </p:blipFill>
        <p:spPr bwMode="auto">
          <a:xfrm>
            <a:off x="357158" y="562931"/>
            <a:ext cx="2551356" cy="1785949"/>
          </a:xfrm>
          <a:prstGeom prst="rect">
            <a:avLst/>
          </a:prstGeom>
          <a:noFill/>
        </p:spPr>
      </p:pic>
      <p:sp>
        <p:nvSpPr>
          <p:cNvPr id="6" name="TextBox 5"/>
          <p:cNvSpPr txBox="1"/>
          <p:nvPr/>
        </p:nvSpPr>
        <p:spPr>
          <a:xfrm>
            <a:off x="357158" y="2500306"/>
            <a:ext cx="2428892" cy="3139321"/>
          </a:xfrm>
          <a:prstGeom prst="rect">
            <a:avLst/>
          </a:prstGeom>
          <a:noFill/>
        </p:spPr>
        <p:txBody>
          <a:bodyPr wrap="square" rtlCol="0">
            <a:spAutoFit/>
          </a:bodyPr>
          <a:lstStyle/>
          <a:p>
            <a:r>
              <a:rPr lang="en-GB" dirty="0" smtClean="0">
                <a:latin typeface="Calibri" pitchFamily="34" charset="0"/>
                <a:cs typeface="Calibri" pitchFamily="34" charset="0"/>
              </a:rPr>
              <a:t>Monitor – </a:t>
            </a:r>
            <a:r>
              <a:rPr lang="en-GB" dirty="0" err="1" smtClean="0">
                <a:latin typeface="Calibri" pitchFamily="34" charset="0"/>
                <a:cs typeface="Calibri" pitchFamily="34" charset="0"/>
              </a:rPr>
              <a:t>Vga</a:t>
            </a:r>
            <a:r>
              <a:rPr lang="en-GB" dirty="0" smtClean="0">
                <a:latin typeface="Calibri" pitchFamily="34" charset="0"/>
                <a:cs typeface="Calibri" pitchFamily="34" charset="0"/>
              </a:rPr>
              <a:t> – 16 colours 14” screen</a:t>
            </a:r>
          </a:p>
          <a:p>
            <a:r>
              <a:rPr lang="en-GB" dirty="0" smtClean="0">
                <a:latin typeface="Calibri" pitchFamily="34" charset="0"/>
                <a:cs typeface="Calibri" pitchFamily="34" charset="0"/>
              </a:rPr>
              <a:t>Graphics Card – None</a:t>
            </a:r>
          </a:p>
          <a:p>
            <a:r>
              <a:rPr lang="en-GB" dirty="0" smtClean="0">
                <a:latin typeface="Calibri" pitchFamily="34" charset="0"/>
                <a:cs typeface="Calibri" pitchFamily="34" charset="0"/>
              </a:rPr>
              <a:t>Processor - 286</a:t>
            </a:r>
          </a:p>
          <a:p>
            <a:r>
              <a:rPr lang="en-GB" dirty="0" smtClean="0">
                <a:latin typeface="Calibri" pitchFamily="34" charset="0"/>
                <a:cs typeface="Calibri" pitchFamily="34" charset="0"/>
              </a:rPr>
              <a:t>Memory – 1mb , minimum</a:t>
            </a:r>
          </a:p>
          <a:p>
            <a:r>
              <a:rPr lang="en-GB" dirty="0" smtClean="0">
                <a:latin typeface="Calibri" pitchFamily="34" charset="0"/>
                <a:cs typeface="Calibri" pitchFamily="34" charset="0"/>
              </a:rPr>
              <a:t>Sound – Internal speaker.</a:t>
            </a:r>
          </a:p>
          <a:p>
            <a:r>
              <a:rPr lang="en-GB" dirty="0" smtClean="0">
                <a:latin typeface="Calibri" pitchFamily="34" charset="0"/>
                <a:cs typeface="Calibri" pitchFamily="34" charset="0"/>
              </a:rPr>
              <a:t>Controller – Keyboard or mouse controlled only.</a:t>
            </a:r>
            <a:endParaRPr lang="en-GB" dirty="0">
              <a:latin typeface="Calibri" pitchFamily="34" charset="0"/>
              <a:cs typeface="Calibri" pitchFamily="34" charset="0"/>
            </a:endParaRPr>
          </a:p>
        </p:txBody>
      </p:sp>
      <p:pic>
        <p:nvPicPr>
          <p:cNvPr id="2052" name="Picture 4" descr="http://www.symbian-freak.com/downloads/freeware/cat_s60_3rd/images/games/quake.jpg"/>
          <p:cNvPicPr>
            <a:picLocks noChangeAspect="1" noChangeArrowheads="1"/>
          </p:cNvPicPr>
          <p:nvPr/>
        </p:nvPicPr>
        <p:blipFill>
          <a:blip r:embed="rId3"/>
          <a:srcRect/>
          <a:stretch>
            <a:fillRect/>
          </a:stretch>
        </p:blipFill>
        <p:spPr bwMode="auto">
          <a:xfrm>
            <a:off x="2843808" y="4077072"/>
            <a:ext cx="3045515" cy="2286016"/>
          </a:xfrm>
          <a:prstGeom prst="rect">
            <a:avLst/>
          </a:prstGeom>
          <a:noFill/>
        </p:spPr>
      </p:pic>
      <p:sp>
        <p:nvSpPr>
          <p:cNvPr id="8" name="TextBox 7"/>
          <p:cNvSpPr txBox="1"/>
          <p:nvPr/>
        </p:nvSpPr>
        <p:spPr>
          <a:xfrm>
            <a:off x="2966645" y="588744"/>
            <a:ext cx="2857520" cy="3416320"/>
          </a:xfrm>
          <a:prstGeom prst="rect">
            <a:avLst/>
          </a:prstGeom>
          <a:noFill/>
        </p:spPr>
        <p:txBody>
          <a:bodyPr wrap="square" rtlCol="0">
            <a:spAutoFit/>
          </a:bodyPr>
          <a:lstStyle/>
          <a:p>
            <a:r>
              <a:rPr lang="en-GB" dirty="0" smtClean="0">
                <a:latin typeface="Calibri" pitchFamily="34" charset="0"/>
                <a:cs typeface="Calibri" pitchFamily="34" charset="0"/>
              </a:rPr>
              <a:t>Monitor – </a:t>
            </a:r>
            <a:r>
              <a:rPr lang="en-GB" dirty="0" err="1" smtClean="0">
                <a:latin typeface="Calibri" pitchFamily="34" charset="0"/>
                <a:cs typeface="Calibri" pitchFamily="34" charset="0"/>
              </a:rPr>
              <a:t>Vga</a:t>
            </a:r>
            <a:r>
              <a:rPr lang="en-GB" dirty="0" smtClean="0">
                <a:latin typeface="Calibri" pitchFamily="34" charset="0"/>
                <a:cs typeface="Calibri" pitchFamily="34" charset="0"/>
              </a:rPr>
              <a:t> – 16  bit colours 14” screen</a:t>
            </a:r>
          </a:p>
          <a:p>
            <a:r>
              <a:rPr lang="en-GB" dirty="0" smtClean="0">
                <a:latin typeface="Calibri" pitchFamily="34" charset="0"/>
                <a:cs typeface="Calibri" pitchFamily="34" charset="0"/>
              </a:rPr>
              <a:t>Graphics Card – None but Open GL or 16mb for optimum effects. </a:t>
            </a:r>
          </a:p>
          <a:p>
            <a:r>
              <a:rPr lang="en-GB" dirty="0" smtClean="0">
                <a:latin typeface="Calibri" pitchFamily="34" charset="0"/>
                <a:cs typeface="Calibri" pitchFamily="34" charset="0"/>
              </a:rPr>
              <a:t>Processor – Pentium 1</a:t>
            </a:r>
          </a:p>
          <a:p>
            <a:r>
              <a:rPr lang="en-GB" dirty="0" smtClean="0">
                <a:latin typeface="Calibri" pitchFamily="34" charset="0"/>
                <a:cs typeface="Calibri" pitchFamily="34" charset="0"/>
              </a:rPr>
              <a:t>Memory – 8mb , minimum, 64mb optimal</a:t>
            </a:r>
          </a:p>
          <a:p>
            <a:r>
              <a:rPr lang="en-GB" dirty="0" smtClean="0">
                <a:latin typeface="Calibri" pitchFamily="34" charset="0"/>
                <a:cs typeface="Calibri" pitchFamily="34" charset="0"/>
              </a:rPr>
              <a:t>Sound – None or 16mb optimal.</a:t>
            </a:r>
          </a:p>
          <a:p>
            <a:r>
              <a:rPr lang="en-GB" dirty="0" smtClean="0">
                <a:latin typeface="Calibri" pitchFamily="34" charset="0"/>
                <a:cs typeface="Calibri" pitchFamily="34" charset="0"/>
              </a:rPr>
              <a:t>Controller – Keyboard, mouse or </a:t>
            </a:r>
            <a:r>
              <a:rPr lang="en-GB" dirty="0" err="1" smtClean="0">
                <a:latin typeface="Calibri" pitchFamily="34" charset="0"/>
                <a:cs typeface="Calibri" pitchFamily="34" charset="0"/>
              </a:rPr>
              <a:t>joypad</a:t>
            </a:r>
            <a:r>
              <a:rPr lang="en-GB" dirty="0" smtClean="0">
                <a:latin typeface="Calibri" pitchFamily="34" charset="0"/>
                <a:cs typeface="Calibri" pitchFamily="34" charset="0"/>
              </a:rPr>
              <a:t> controlled.</a:t>
            </a:r>
            <a:endParaRPr lang="en-GB" dirty="0">
              <a:latin typeface="Calibri" pitchFamily="34" charset="0"/>
              <a:cs typeface="Calibri" pitchFamily="34" charset="0"/>
            </a:endParaRPr>
          </a:p>
        </p:txBody>
      </p:sp>
      <p:pic>
        <p:nvPicPr>
          <p:cNvPr id="2054" name="Picture 6" descr="http://techstuph.com/wp-content/uploads/2008/10/cod5_001.jpg"/>
          <p:cNvPicPr>
            <a:picLocks noChangeAspect="1" noChangeArrowheads="1"/>
          </p:cNvPicPr>
          <p:nvPr/>
        </p:nvPicPr>
        <p:blipFill>
          <a:blip r:embed="rId4"/>
          <a:srcRect/>
          <a:stretch>
            <a:fillRect/>
          </a:stretch>
        </p:blipFill>
        <p:spPr bwMode="auto">
          <a:xfrm>
            <a:off x="5857884" y="620688"/>
            <a:ext cx="3000396" cy="1857388"/>
          </a:xfrm>
          <a:prstGeom prst="rect">
            <a:avLst/>
          </a:prstGeom>
          <a:noFill/>
        </p:spPr>
      </p:pic>
      <p:sp>
        <p:nvSpPr>
          <p:cNvPr id="10" name="TextBox 9"/>
          <p:cNvSpPr txBox="1"/>
          <p:nvPr/>
        </p:nvSpPr>
        <p:spPr>
          <a:xfrm>
            <a:off x="6084168" y="2483018"/>
            <a:ext cx="2892860" cy="3970318"/>
          </a:xfrm>
          <a:prstGeom prst="rect">
            <a:avLst/>
          </a:prstGeom>
          <a:noFill/>
        </p:spPr>
        <p:txBody>
          <a:bodyPr wrap="square" rtlCol="0">
            <a:spAutoFit/>
          </a:bodyPr>
          <a:lstStyle/>
          <a:p>
            <a:r>
              <a:rPr lang="en-GB" dirty="0" smtClean="0">
                <a:latin typeface="Calibri" pitchFamily="34" charset="0"/>
                <a:cs typeface="Calibri" pitchFamily="34" charset="0"/>
              </a:rPr>
              <a:t>Monitor – </a:t>
            </a:r>
            <a:r>
              <a:rPr lang="en-GB" dirty="0" err="1" smtClean="0">
                <a:latin typeface="Calibri" pitchFamily="34" charset="0"/>
                <a:cs typeface="Calibri" pitchFamily="34" charset="0"/>
              </a:rPr>
              <a:t>Vga</a:t>
            </a:r>
            <a:r>
              <a:rPr lang="en-GB" dirty="0" smtClean="0">
                <a:latin typeface="Calibri" pitchFamily="34" charset="0"/>
                <a:cs typeface="Calibri" pitchFamily="34" charset="0"/>
              </a:rPr>
              <a:t> – 16  bit colours 14” screen</a:t>
            </a:r>
          </a:p>
          <a:p>
            <a:r>
              <a:rPr lang="en-GB" dirty="0" smtClean="0">
                <a:latin typeface="Calibri" pitchFamily="34" charset="0"/>
                <a:cs typeface="Calibri" pitchFamily="34" charset="0"/>
              </a:rPr>
              <a:t>Graphics Card – </a:t>
            </a:r>
          </a:p>
          <a:p>
            <a:r>
              <a:rPr lang="en-GB" b="1" dirty="0" smtClean="0">
                <a:latin typeface="Calibri" pitchFamily="34" charset="0"/>
                <a:cs typeface="Calibri" pitchFamily="34" charset="0"/>
              </a:rPr>
              <a:t>Processor</a:t>
            </a:r>
            <a:r>
              <a:rPr lang="en-GB" dirty="0" smtClean="0">
                <a:latin typeface="Calibri" pitchFamily="34" charset="0"/>
                <a:cs typeface="Calibri" pitchFamily="34" charset="0"/>
              </a:rPr>
              <a:t>: AMD 64 3200+/Intel Pentium 4 3.0GHz or better </a:t>
            </a:r>
          </a:p>
          <a:p>
            <a:r>
              <a:rPr lang="en-GB" b="1" dirty="0" smtClean="0">
                <a:latin typeface="Calibri" pitchFamily="34" charset="0"/>
                <a:cs typeface="Calibri" pitchFamily="34" charset="0"/>
              </a:rPr>
              <a:t>Memory</a:t>
            </a:r>
            <a:r>
              <a:rPr lang="en-GB" dirty="0" smtClean="0">
                <a:latin typeface="Calibri" pitchFamily="34" charset="0"/>
                <a:cs typeface="Calibri" pitchFamily="34" charset="0"/>
              </a:rPr>
              <a:t>: 8 GB free hard-drive space, 512MB RAM (XP)/1GB RAM (Vista) </a:t>
            </a:r>
          </a:p>
          <a:p>
            <a:r>
              <a:rPr lang="en-GB" b="1" dirty="0" smtClean="0">
                <a:latin typeface="Calibri" pitchFamily="34" charset="0"/>
                <a:cs typeface="Calibri" pitchFamily="34" charset="0"/>
              </a:rPr>
              <a:t>Graphics</a:t>
            </a:r>
            <a:r>
              <a:rPr lang="en-GB" dirty="0" smtClean="0">
                <a:latin typeface="Calibri" pitchFamily="34" charset="0"/>
                <a:cs typeface="Calibri" pitchFamily="34" charset="0"/>
              </a:rPr>
              <a:t>: </a:t>
            </a:r>
            <a:r>
              <a:rPr lang="en-GB" dirty="0" err="1" smtClean="0">
                <a:latin typeface="Calibri" pitchFamily="34" charset="0"/>
                <a:cs typeface="Calibri" pitchFamily="34" charset="0"/>
              </a:rPr>
              <a:t>Shader</a:t>
            </a:r>
            <a:r>
              <a:rPr lang="en-GB" dirty="0" smtClean="0">
                <a:latin typeface="Calibri" pitchFamily="34" charset="0"/>
                <a:cs typeface="Calibri" pitchFamily="34" charset="0"/>
              </a:rPr>
              <a:t> 3.0 or better, 256MB </a:t>
            </a:r>
            <a:r>
              <a:rPr lang="en-GB" dirty="0" err="1" smtClean="0">
                <a:latin typeface="Calibri" pitchFamily="34" charset="0"/>
                <a:cs typeface="Calibri" pitchFamily="34" charset="0"/>
              </a:rPr>
              <a:t>Nvidia</a:t>
            </a:r>
            <a:r>
              <a:rPr lang="en-GB" dirty="0" smtClean="0">
                <a:latin typeface="Calibri" pitchFamily="34" charset="0"/>
                <a:cs typeface="Calibri" pitchFamily="34" charset="0"/>
              </a:rPr>
              <a:t> </a:t>
            </a:r>
            <a:r>
              <a:rPr lang="en-GB" dirty="0" err="1" smtClean="0">
                <a:latin typeface="Calibri" pitchFamily="34" charset="0"/>
                <a:cs typeface="Calibri" pitchFamily="34" charset="0"/>
              </a:rPr>
              <a:t>GeForce</a:t>
            </a:r>
            <a:r>
              <a:rPr lang="en-GB" dirty="0" smtClean="0">
                <a:latin typeface="Calibri" pitchFamily="34" charset="0"/>
                <a:cs typeface="Calibri" pitchFamily="34" charset="0"/>
              </a:rPr>
              <a:t> 6600GT/ATI Radeon 1600XT or better</a:t>
            </a:r>
          </a:p>
          <a:p>
            <a:r>
              <a:rPr lang="en-GB" dirty="0" smtClean="0">
                <a:latin typeface="Calibri" pitchFamily="34" charset="0"/>
                <a:cs typeface="Calibri" pitchFamily="34" charset="0"/>
              </a:rPr>
              <a:t>Monitor – 17” minimum</a:t>
            </a:r>
            <a:endParaRPr lang="en-GB" dirty="0">
              <a:latin typeface="Calibri" pitchFamily="34" charset="0"/>
              <a:cs typeface="Calibri" pitchFamily="34" charset="0"/>
            </a:endParaRPr>
          </a:p>
        </p:txBody>
      </p:sp>
      <p:sp>
        <p:nvSpPr>
          <p:cNvPr id="9" name="Title 2"/>
          <p:cNvSpPr>
            <a:spLocks noGrp="1"/>
          </p:cNvSpPr>
          <p:nvPr>
            <p:ph type="title"/>
          </p:nvPr>
        </p:nvSpPr>
        <p:spPr>
          <a:xfrm>
            <a:off x="179512" y="116632"/>
            <a:ext cx="8733656" cy="360040"/>
          </a:xfrm>
        </p:spPr>
        <p:txBody>
          <a:bodyPr>
            <a:noAutofit/>
          </a:bodyPr>
          <a:lstStyle/>
          <a:p>
            <a:r>
              <a:rPr lang="en-GB" sz="2100" dirty="0" smtClean="0">
                <a:latin typeface="Calibri" pitchFamily="34" charset="0"/>
                <a:cs typeface="Calibri" pitchFamily="34" charset="0"/>
              </a:rPr>
              <a:t>P1.3 – Understanding Computer Components – Peripheral Devices - Output</a:t>
            </a:r>
            <a:endParaRPr lang="en-GB" sz="2100" dirty="0">
              <a:latin typeface="Calibri" pitchFamily="34" charset="0"/>
              <a:cs typeface="Calibri" pitchFamily="34" charset="0"/>
            </a:endParaRPr>
          </a:p>
        </p:txBody>
      </p:sp>
    </p:spTree>
    <p:extLst>
      <p:ext uri="{BB962C8B-B14F-4D97-AF65-F5344CB8AC3E}">
        <p14:creationId xmlns:p14="http://schemas.microsoft.com/office/powerpoint/2010/main" val="227757106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79512" y="548680"/>
            <a:ext cx="6984776" cy="5976663"/>
          </a:xfrm>
        </p:spPr>
        <p:txBody>
          <a:bodyPr>
            <a:noAutofit/>
          </a:bodyPr>
          <a:lstStyle/>
          <a:p>
            <a:pPr marL="182563" indent="-182563"/>
            <a:r>
              <a:rPr lang="en-GB" sz="1560" b="1" dirty="0" smtClean="0">
                <a:latin typeface="Calibri" pitchFamily="34" charset="0"/>
                <a:cs typeface="Calibri" pitchFamily="34" charset="0"/>
              </a:rPr>
              <a:t>Printers - </a:t>
            </a:r>
            <a:r>
              <a:rPr lang="en-GB" sz="1560" dirty="0" smtClean="0">
                <a:latin typeface="Calibri" pitchFamily="34" charset="0"/>
                <a:cs typeface="Calibri" pitchFamily="34" charset="0"/>
              </a:rPr>
              <a:t>Hard Copy</a:t>
            </a:r>
            <a:r>
              <a:rPr lang="en-GB" sz="1560" b="1" dirty="0" smtClean="0">
                <a:latin typeface="Calibri" pitchFamily="34" charset="0"/>
                <a:cs typeface="Calibri" pitchFamily="34" charset="0"/>
              </a:rPr>
              <a:t> </a:t>
            </a:r>
            <a:r>
              <a:rPr lang="en-GB" sz="1560" dirty="0" smtClean="0">
                <a:latin typeface="Calibri" pitchFamily="34" charset="0"/>
                <a:cs typeface="Calibri" pitchFamily="34" charset="0"/>
              </a:rPr>
              <a:t>means output, something that can be held and handled. Sooner or later the client will want an outputted version either for a magazine, billboard or just as an image. The quality of this output will differ depending on the device and the options chosen on the device.</a:t>
            </a:r>
            <a:endParaRPr lang="en-GB" sz="1560" dirty="0">
              <a:latin typeface="Calibri" pitchFamily="34" charset="0"/>
              <a:cs typeface="Calibri" pitchFamily="34" charset="0"/>
            </a:endParaRPr>
          </a:p>
          <a:p>
            <a:pPr marL="182563" indent="-182563"/>
            <a:r>
              <a:rPr lang="en-GB" sz="1560" dirty="0" smtClean="0">
                <a:latin typeface="Calibri" pitchFamily="34" charset="0"/>
                <a:cs typeface="Calibri" pitchFamily="34" charset="0"/>
              </a:rPr>
              <a:t>Printers come in four varieties, inkjet, laser, 3D and dye-subliminal and for each of these are their merits and drawbacks. We will discount 3D as this is for modelling.</a:t>
            </a:r>
          </a:p>
          <a:p>
            <a:pPr marL="182563" indent="-182563"/>
            <a:r>
              <a:rPr lang="en-GB" sz="1560" b="1" dirty="0" smtClean="0">
                <a:latin typeface="Calibri" pitchFamily="34" charset="0"/>
                <a:cs typeface="Calibri" pitchFamily="34" charset="0"/>
              </a:rPr>
              <a:t>Ink</a:t>
            </a:r>
            <a:r>
              <a:rPr lang="en-GB" sz="1560" dirty="0" smtClean="0">
                <a:latin typeface="Calibri" pitchFamily="34" charset="0"/>
                <a:cs typeface="Calibri" pitchFamily="34" charset="0"/>
              </a:rPr>
              <a:t> – This works by having ink from a cartridge shot onto a page in the patterns requested, they come in four colours, CMYK. When an Inkjet printer prints something in between the colours, a blend, it prints the Yellow first, then Cyan then Magenta, depending on the darkness of the colour. These work by printing one line at a time, going back and printing the second colour and then the third and finally black (K).</a:t>
            </a:r>
          </a:p>
          <a:p>
            <a:pPr marL="182563" indent="-182563"/>
            <a:r>
              <a:rPr lang="en-GB" sz="1560" dirty="0" smtClean="0">
                <a:latin typeface="Calibri" pitchFamily="34" charset="0"/>
                <a:cs typeface="Calibri" pitchFamily="34" charset="0"/>
              </a:rPr>
              <a:t>The biggest benefit of these is price, the cartridges inside the printer and worth more than the printer itself and a colour on most can be replaced separately from the others. The downside is that inkjet printers cannot print on larger page formats, A2 or A1, and struggle to print onto glossy paper because the ink does not dry quickly enough and will run. There are exceptions to each of these rules of course.</a:t>
            </a:r>
          </a:p>
          <a:p>
            <a:pPr marL="182563" indent="-182563"/>
            <a:r>
              <a:rPr lang="en-GB" sz="1560" dirty="0" smtClean="0">
                <a:latin typeface="Calibri" pitchFamily="34" charset="0"/>
                <a:cs typeface="Calibri" pitchFamily="34" charset="0"/>
              </a:rPr>
              <a:t>The major disadvantage is speed, Inkjets are slow, even good ones are slow and measured in PPM, laser printers are at least 6 times faster and can do bulk printing.</a:t>
            </a:r>
            <a:r>
              <a:rPr lang="en-GB" sz="1560" dirty="0">
                <a:latin typeface="Calibri" pitchFamily="34" charset="0"/>
                <a:cs typeface="Calibri" pitchFamily="34" charset="0"/>
              </a:rPr>
              <a:t> </a:t>
            </a:r>
            <a:r>
              <a:rPr lang="en-GB" sz="1560" dirty="0" smtClean="0">
                <a:latin typeface="Calibri" pitchFamily="34" charset="0"/>
                <a:cs typeface="Calibri" pitchFamily="34" charset="0"/>
              </a:rPr>
              <a:t>They </a:t>
            </a:r>
            <a:r>
              <a:rPr lang="en-GB" sz="1560" dirty="0">
                <a:latin typeface="Calibri" pitchFamily="34" charset="0"/>
                <a:cs typeface="Calibri" pitchFamily="34" charset="0"/>
              </a:rPr>
              <a:t>are also noisy, </a:t>
            </a:r>
            <a:r>
              <a:rPr lang="en-GB" sz="1560" dirty="0" smtClean="0">
                <a:latin typeface="Calibri" pitchFamily="34" charset="0"/>
                <a:cs typeface="Calibri" pitchFamily="34" charset="0"/>
              </a:rPr>
              <a:t>the ink runs out quickly and the ink fades after a period of time. An example is the pictures in a take away shop window, they fade with black and blue breaking down first to form yellows and greens.</a:t>
            </a:r>
            <a:endParaRPr lang="en-GB" sz="1560" dirty="0">
              <a:latin typeface="Calibri" pitchFamily="34" charset="0"/>
              <a:cs typeface="Calibri" pitchFamily="34" charset="0"/>
            </a:endParaRPr>
          </a:p>
        </p:txBody>
      </p:sp>
      <p:pic>
        <p:nvPicPr>
          <p:cNvPr id="16" name="Picture 15" descr="http://itsjacqueline.files.wordpress.com/2011/04/inkjet.jpg"/>
          <p:cNvPicPr/>
          <p:nvPr/>
        </p:nvPicPr>
        <p:blipFill>
          <a:blip r:embed="rId2" cstate="print">
            <a:extLst>
              <a:ext uri="{BEBA8EAE-BF5A-486C-A8C5-ECC9F3942E4B}">
                <a14:imgProps xmlns:a14="http://schemas.microsoft.com/office/drawing/2010/main">
                  <a14:imgLayer r:embed="rId3">
                    <a14:imgEffect>
                      <a14:backgroundRemoval t="10000" b="90000" l="10000" r="90000"/>
                    </a14:imgEffect>
                  </a14:imgLayer>
                </a14:imgProps>
              </a:ext>
            </a:extLst>
          </a:blip>
          <a:srcRect/>
          <a:stretch>
            <a:fillRect/>
          </a:stretch>
        </p:blipFill>
        <p:spPr bwMode="auto">
          <a:xfrm>
            <a:off x="7243014" y="908720"/>
            <a:ext cx="1764915" cy="1548915"/>
          </a:xfrm>
          <a:prstGeom prst="rect">
            <a:avLst/>
          </a:prstGeom>
          <a:ln>
            <a:noFill/>
          </a:ln>
          <a:effectLst>
            <a:outerShdw blurRad="292100" dist="139700" dir="2700000" algn="tl" rotWithShape="0">
              <a:srgbClr val="333333">
                <a:alpha val="65000"/>
              </a:srgbClr>
            </a:outerShdw>
          </a:effectLst>
        </p:spPr>
      </p:pic>
      <p:pic>
        <p:nvPicPr>
          <p:cNvPr id="17" name="Picture 16" descr="http://www.computershopper.com/var/ezwebin_site/storage/images/media/images/how-it-works-inkjet-printer/221000-1-eng-US/how-it-works-inkjet-printer.jpg"/>
          <p:cNvPicPr/>
          <p:nvPr/>
        </p:nvPicPr>
        <p:blipFill rotWithShape="1">
          <a:blip r:embed="rId4" cstate="print">
            <a:extLst>
              <a:ext uri="{BEBA8EAE-BF5A-486C-A8C5-ECC9F3942E4B}">
                <a14:imgProps xmlns:a14="http://schemas.microsoft.com/office/drawing/2010/main">
                  <a14:imgLayer r:embed="rId5">
                    <a14:imgEffect>
                      <a14:backgroundRemoval t="1187" b="96142" l="6000" r="96182"/>
                    </a14:imgEffect>
                  </a14:imgLayer>
                </a14:imgProps>
              </a:ext>
            </a:extLst>
          </a:blip>
          <a:srcRect l="6183" r="5388" b="3883"/>
          <a:stretch/>
        </p:blipFill>
        <p:spPr bwMode="auto">
          <a:xfrm>
            <a:off x="7236296" y="2636912"/>
            <a:ext cx="1699008" cy="1851809"/>
          </a:xfrm>
          <a:prstGeom prst="rect">
            <a:avLst/>
          </a:prstGeom>
          <a:ln>
            <a:noFill/>
          </a:ln>
          <a:effectLst>
            <a:outerShdw blurRad="292100" dist="139700" dir="2700000" algn="tl" rotWithShape="0">
              <a:srgbClr val="333333">
                <a:alpha val="65000"/>
              </a:srgbClr>
            </a:outerShdw>
          </a:effectLst>
        </p:spPr>
      </p:pic>
      <p:pic>
        <p:nvPicPr>
          <p:cNvPr id="18" name="Picture 17" descr="http://www.photocopier.org.uk/wp-content/uploads/2011/03/ink-and-ribbon-how-it-works3.png"/>
          <p:cNvPicPr/>
          <p:nvPr/>
        </p:nvPicPr>
        <p:blipFill>
          <a:blip r:embed="rId6" cstate="print"/>
          <a:srcRect/>
          <a:stretch>
            <a:fillRect/>
          </a:stretch>
        </p:blipFill>
        <p:spPr bwMode="auto">
          <a:xfrm>
            <a:off x="7240369" y="4752579"/>
            <a:ext cx="1738961" cy="1412725"/>
          </a:xfrm>
          <a:prstGeom prst="rect">
            <a:avLst/>
          </a:prstGeom>
          <a:ln>
            <a:noFill/>
          </a:ln>
          <a:effectLst>
            <a:outerShdw blurRad="292100" dist="139700" dir="2700000" algn="tl" rotWithShape="0">
              <a:srgbClr val="333333">
                <a:alpha val="65000"/>
              </a:srgbClr>
            </a:outerShdw>
          </a:effectLst>
        </p:spPr>
      </p:pic>
      <p:sp>
        <p:nvSpPr>
          <p:cNvPr id="20" name="Title 2"/>
          <p:cNvSpPr>
            <a:spLocks noGrp="1"/>
          </p:cNvSpPr>
          <p:nvPr>
            <p:ph type="title"/>
          </p:nvPr>
        </p:nvSpPr>
        <p:spPr>
          <a:xfrm>
            <a:off x="179512" y="116632"/>
            <a:ext cx="8733656" cy="360040"/>
          </a:xfrm>
        </p:spPr>
        <p:txBody>
          <a:bodyPr>
            <a:noAutofit/>
          </a:bodyPr>
          <a:lstStyle/>
          <a:p>
            <a:r>
              <a:rPr lang="en-GB" sz="2100" dirty="0" smtClean="0">
                <a:latin typeface="Calibri" pitchFamily="34" charset="0"/>
                <a:cs typeface="Calibri" pitchFamily="34" charset="0"/>
              </a:rPr>
              <a:t>P1.3 – Understanding Computer Components – Peripheral Devices - Output</a:t>
            </a:r>
            <a:endParaRPr lang="en-GB" sz="2100" dirty="0">
              <a:latin typeface="Calibri" pitchFamily="34" charset="0"/>
              <a:cs typeface="Calibri" pitchFamily="34" charset="0"/>
            </a:endParaRPr>
          </a:p>
        </p:txBody>
      </p:sp>
    </p:spTree>
    <p:extLst>
      <p:ext uri="{BB962C8B-B14F-4D97-AF65-F5344CB8AC3E}">
        <p14:creationId xmlns:p14="http://schemas.microsoft.com/office/powerpoint/2010/main" val="355096495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79512" y="620688"/>
            <a:ext cx="8712968" cy="5760640"/>
          </a:xfrm>
        </p:spPr>
        <p:txBody>
          <a:bodyPr>
            <a:noAutofit/>
          </a:bodyPr>
          <a:lstStyle/>
          <a:p>
            <a:pPr marL="271463" indent="-255588"/>
            <a:r>
              <a:rPr lang="en-GB" sz="2400" dirty="0" smtClean="0">
                <a:latin typeface="Calibri" pitchFamily="34" charset="0"/>
                <a:cs typeface="Calibri" pitchFamily="34" charset="0"/>
              </a:rPr>
              <a:t>The </a:t>
            </a:r>
            <a:r>
              <a:rPr lang="en-GB" sz="2400" dirty="0">
                <a:latin typeface="Calibri" pitchFamily="34" charset="0"/>
                <a:cs typeface="Calibri" pitchFamily="34" charset="0"/>
              </a:rPr>
              <a:t>purpose of this unit is to prepare the learners to undertake part of the role of IT technician. They will investigate a range of hardware components including looking at the technical specifications and how the components work together in a computer system. They will explore at least two types of operating systems and software utility programmes. With the knowledge gained from investigating the components and software the learners will be required to recommend a range of systems to meet different user needs. </a:t>
            </a:r>
          </a:p>
          <a:p>
            <a:pPr marL="271463" indent="-255588"/>
            <a:r>
              <a:rPr lang="en-GB" sz="2400" dirty="0">
                <a:latin typeface="Calibri" pitchFamily="34" charset="0"/>
                <a:cs typeface="Calibri" pitchFamily="34" charset="0"/>
              </a:rPr>
              <a:t>The learners will be expected to have the opportunity to practice the installing hardware and software components, configuring the systems to meet the user’s needs and to test the systems. This unit aims to give learners an understanding of the different components in a computer system and the skills to be able to recommend, set up and maintain computer systems for business use.</a:t>
            </a:r>
            <a:endParaRPr lang="en-GB" sz="2400" i="1" dirty="0">
              <a:latin typeface="Calibri" pitchFamily="34" charset="0"/>
              <a:cs typeface="Calibri" pitchFamily="34" charset="0"/>
            </a:endParaRPr>
          </a:p>
        </p:txBody>
      </p:sp>
      <p:sp>
        <p:nvSpPr>
          <p:cNvPr id="17" name="Title 2"/>
          <p:cNvSpPr>
            <a:spLocks noGrp="1"/>
          </p:cNvSpPr>
          <p:nvPr>
            <p:ph type="title"/>
          </p:nvPr>
        </p:nvSpPr>
        <p:spPr>
          <a:xfrm>
            <a:off x="179512" y="188640"/>
            <a:ext cx="8733656" cy="360040"/>
          </a:xfrm>
        </p:spPr>
        <p:txBody>
          <a:bodyPr>
            <a:noAutofit/>
          </a:bodyPr>
          <a:lstStyle/>
          <a:p>
            <a:r>
              <a:rPr lang="en-GB" sz="3400" dirty="0" smtClean="0"/>
              <a:t>P1.1 – Uses of Spreadsheets - Scenario</a:t>
            </a:r>
            <a:endParaRPr lang="en-GB" sz="3400" dirty="0"/>
          </a:p>
        </p:txBody>
      </p:sp>
    </p:spTree>
    <p:extLst>
      <p:ext uri="{BB962C8B-B14F-4D97-AF65-F5344CB8AC3E}">
        <p14:creationId xmlns:p14="http://schemas.microsoft.com/office/powerpoint/2010/main" val="159247845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79513" y="548680"/>
            <a:ext cx="7200800" cy="5976663"/>
          </a:xfrm>
        </p:spPr>
        <p:txBody>
          <a:bodyPr>
            <a:noAutofit/>
          </a:bodyPr>
          <a:lstStyle/>
          <a:p>
            <a:pPr marL="182563" indent="-182563"/>
            <a:r>
              <a:rPr lang="en-GB" sz="1400" b="1" dirty="0" smtClean="0">
                <a:latin typeface="Calibri" pitchFamily="34" charset="0"/>
                <a:cs typeface="Calibri" pitchFamily="34" charset="0"/>
              </a:rPr>
              <a:t>Laser printers – </a:t>
            </a:r>
            <a:r>
              <a:rPr lang="en-GB" sz="1400" dirty="0" smtClean="0">
                <a:latin typeface="Calibri" pitchFamily="34" charset="0"/>
                <a:cs typeface="Calibri" pitchFamily="34" charset="0"/>
              </a:rPr>
              <a:t>In comparison these are faster and the ink does not fade as quickly. Laser printers work by superheating the toner powder and burning this powder onto the paper. The Drum lays down the heat and locks it into the paper threads so the colours dry immediately. This is why the paper is hot when it comes out.</a:t>
            </a:r>
          </a:p>
          <a:p>
            <a:pPr marL="182563" indent="-182563"/>
            <a:r>
              <a:rPr lang="en-GB" sz="1400" dirty="0" smtClean="0">
                <a:latin typeface="Calibri" pitchFamily="34" charset="0"/>
                <a:cs typeface="Calibri" pitchFamily="34" charset="0"/>
              </a:rPr>
              <a:t>Like Inkjets, laser printers work in DPI, Dots per Inch, the more concentrated settings like 1200dpi, means better quality but the density means time to print, 4 times the colour depth so 4 times the time.</a:t>
            </a:r>
          </a:p>
          <a:p>
            <a:pPr marL="182563" indent="-182563"/>
            <a:r>
              <a:rPr lang="en-GB" sz="1400" dirty="0" smtClean="0">
                <a:latin typeface="Calibri" pitchFamily="34" charset="0"/>
                <a:cs typeface="Calibri" pitchFamily="34" charset="0"/>
              </a:rPr>
              <a:t>Most laser printers are black and white and colour lasers are more expensive, 4 times the price sometimes. Printing above A4 in Laser costs even more but the quality and sped difference between laser and inkjets in their unique selling point. Because it is toner powder rather than ink and because the toner colours are blended together using heat rather than mixing laid down colours, the density and smoothness of the colour difference is more precise. Pushing this up to 1200 dpi and the image is going to be more photorealistic and the precise. Additional options added to this like Postscript increase the quality and capacity without adding price.</a:t>
            </a:r>
          </a:p>
          <a:p>
            <a:pPr marL="182563" indent="-182563"/>
            <a:r>
              <a:rPr lang="en-GB" sz="1400" dirty="0" smtClean="0">
                <a:latin typeface="Calibri" pitchFamily="34" charset="0"/>
                <a:cs typeface="Calibri" pitchFamily="34" charset="0"/>
              </a:rPr>
              <a:t>However, anything bigger than A3 and the cost spirals. For larger than A3 companies move into printing houses for their prints, businesses dedicated to this one function, mass producing using lasers and industrial printers for bulk and size output.</a:t>
            </a:r>
          </a:p>
          <a:p>
            <a:pPr marL="182563" indent="-182563"/>
            <a:r>
              <a:rPr lang="en-GB" sz="1400" b="1" dirty="0" smtClean="0">
                <a:latin typeface="Calibri" pitchFamily="34" charset="0"/>
                <a:cs typeface="Calibri" pitchFamily="34" charset="0"/>
              </a:rPr>
              <a:t>Dye-Subliminal</a:t>
            </a:r>
            <a:r>
              <a:rPr lang="en-GB" sz="1400" dirty="0" smtClean="0">
                <a:latin typeface="Calibri" pitchFamily="34" charset="0"/>
                <a:cs typeface="Calibri" pitchFamily="34" charset="0"/>
              </a:rPr>
              <a:t> – This is a more unique kind of printing that allows the printer to print onto different materials like cloth to form the image by printing onto wax and then heating the wax with the ink onto the material or surface or having the user print it onto a wax page and then ironing the wax page onto the material. Again like the other prints they are limited to size, you will not be able to print onto something larger than A3 without a huge cost outlay.</a:t>
            </a:r>
          </a:p>
          <a:p>
            <a:pPr marL="182563" indent="-182563"/>
            <a:r>
              <a:rPr lang="en-GB" sz="1400" dirty="0" smtClean="0">
                <a:latin typeface="Calibri" pitchFamily="34" charset="0"/>
                <a:cs typeface="Calibri" pitchFamily="34" charset="0"/>
              </a:rPr>
              <a:t>The DPI resolution of these is similar to inkjet rather than laser and the finished quality is as much down to the printing quality as it is to the paper quality chosen by the user.</a:t>
            </a:r>
          </a:p>
        </p:txBody>
      </p:sp>
      <p:pic>
        <p:nvPicPr>
          <p:cNvPr id="16" name="Picture 15" descr="http://www.inktechnologies.com/blog/wp-content/uploads/2012/04/Laser-Printing.jpeg"/>
          <p:cNvPicPr/>
          <p:nvPr/>
        </p:nvPicPr>
        <p:blipFill>
          <a:blip r:embed="rId2" cstate="print"/>
          <a:srcRect/>
          <a:stretch>
            <a:fillRect/>
          </a:stretch>
        </p:blipFill>
        <p:spPr bwMode="auto">
          <a:xfrm>
            <a:off x="7255141" y="980728"/>
            <a:ext cx="1783255" cy="1521395"/>
          </a:xfrm>
          <a:prstGeom prst="rect">
            <a:avLst/>
          </a:prstGeom>
          <a:ln>
            <a:noFill/>
          </a:ln>
          <a:effectLst>
            <a:outerShdw blurRad="292100" dist="139700" dir="2700000" algn="tl" rotWithShape="0">
              <a:srgbClr val="333333">
                <a:alpha val="65000"/>
              </a:srgbClr>
            </a:outerShdw>
          </a:effectLst>
        </p:spPr>
      </p:pic>
      <p:pic>
        <p:nvPicPr>
          <p:cNvPr id="17" name="Picture 16" descr="http://img.misco.eu/Resources/images/Modules/InformationBlocks/1210/eps/eps-Q/Q293418-Epson-Acculaser-M2400D-Mono-Laser-Small.jpg"/>
          <p:cNvPicPr/>
          <p:nvPr/>
        </p:nvPicPr>
        <p:blipFill rotWithShape="1">
          <a:blip r:embed="rId3" cstate="print">
            <a:extLst>
              <a:ext uri="{BEBA8EAE-BF5A-486C-A8C5-ECC9F3942E4B}">
                <a14:imgProps xmlns:a14="http://schemas.microsoft.com/office/drawing/2010/main">
                  <a14:imgLayer r:embed="rId4">
                    <a14:imgEffect>
                      <a14:backgroundRemoval t="7813" b="90438" l="0" r="100000"/>
                    </a14:imgEffect>
                  </a14:imgLayer>
                </a14:imgProps>
              </a:ext>
            </a:extLst>
          </a:blip>
          <a:srcRect t="7959" b="8449"/>
          <a:stretch/>
        </p:blipFill>
        <p:spPr bwMode="auto">
          <a:xfrm>
            <a:off x="7308304" y="2924944"/>
            <a:ext cx="1719165" cy="1560576"/>
          </a:xfrm>
          <a:prstGeom prst="rect">
            <a:avLst/>
          </a:prstGeom>
          <a:ln>
            <a:noFill/>
          </a:ln>
          <a:effectLst>
            <a:outerShdw blurRad="292100" dist="139700" dir="2700000" algn="tl" rotWithShape="0">
              <a:srgbClr val="333333">
                <a:alpha val="65000"/>
              </a:srgbClr>
            </a:outerShdw>
          </a:effectLst>
        </p:spPr>
      </p:pic>
      <p:sp>
        <p:nvSpPr>
          <p:cNvPr id="19" name="Title 2"/>
          <p:cNvSpPr>
            <a:spLocks noGrp="1"/>
          </p:cNvSpPr>
          <p:nvPr>
            <p:ph type="title"/>
          </p:nvPr>
        </p:nvSpPr>
        <p:spPr>
          <a:xfrm>
            <a:off x="179512" y="116632"/>
            <a:ext cx="8733656" cy="360040"/>
          </a:xfrm>
        </p:spPr>
        <p:txBody>
          <a:bodyPr>
            <a:noAutofit/>
          </a:bodyPr>
          <a:lstStyle/>
          <a:p>
            <a:r>
              <a:rPr lang="en-GB" sz="2100" dirty="0" smtClean="0">
                <a:latin typeface="Calibri" pitchFamily="34" charset="0"/>
                <a:cs typeface="Calibri" pitchFamily="34" charset="0"/>
              </a:rPr>
              <a:t>P1.3 – Understanding Computer Components – Peripheral Devices - Output</a:t>
            </a:r>
            <a:endParaRPr lang="en-GB" sz="2100" dirty="0">
              <a:latin typeface="Calibri" pitchFamily="34" charset="0"/>
              <a:cs typeface="Calibri" pitchFamily="34" charset="0"/>
            </a:endParaRPr>
          </a:p>
        </p:txBody>
      </p:sp>
    </p:spTree>
    <p:extLst>
      <p:ext uri="{BB962C8B-B14F-4D97-AF65-F5344CB8AC3E}">
        <p14:creationId xmlns:p14="http://schemas.microsoft.com/office/powerpoint/2010/main" val="564918549"/>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79512" y="548680"/>
            <a:ext cx="6830134" cy="5832649"/>
          </a:xfrm>
        </p:spPr>
        <p:txBody>
          <a:bodyPr>
            <a:noAutofit/>
          </a:bodyPr>
          <a:lstStyle/>
          <a:p>
            <a:pPr marL="182563" indent="-169863"/>
            <a:r>
              <a:rPr lang="en-GB" sz="1400" b="1" dirty="0" smtClean="0">
                <a:latin typeface="Calibri" pitchFamily="34" charset="0"/>
                <a:cs typeface="Calibri" pitchFamily="34" charset="0"/>
              </a:rPr>
              <a:t>Plotters</a:t>
            </a:r>
            <a:r>
              <a:rPr lang="en-GB" sz="1400" dirty="0" smtClean="0">
                <a:latin typeface="Calibri" pitchFamily="34" charset="0"/>
                <a:cs typeface="Calibri" pitchFamily="34" charset="0"/>
              </a:rPr>
              <a:t> - </a:t>
            </a:r>
            <a:r>
              <a:rPr lang="en-GB" sz="1400" dirty="0">
                <a:latin typeface="Calibri" pitchFamily="34" charset="0"/>
                <a:cs typeface="Calibri" pitchFamily="34" charset="0"/>
              </a:rPr>
              <a:t>A plotter is an output peripheral device used with a computer, </a:t>
            </a:r>
            <a:r>
              <a:rPr lang="en-GB" sz="1400" dirty="0" smtClean="0">
                <a:latin typeface="Calibri" pitchFamily="34" charset="0"/>
                <a:cs typeface="Calibri" pitchFamily="34" charset="0"/>
              </a:rPr>
              <a:t>similar </a:t>
            </a:r>
            <a:r>
              <a:rPr lang="en-GB" sz="1400" dirty="0">
                <a:latin typeface="Calibri" pitchFamily="34" charset="0"/>
                <a:cs typeface="Calibri" pitchFamily="34" charset="0"/>
              </a:rPr>
              <a:t>to a printer. However instead of printing text or images, a plotter is more usually used to draw up technical plans and blueprints. </a:t>
            </a:r>
            <a:r>
              <a:rPr lang="en-GB" sz="1400" dirty="0" smtClean="0">
                <a:latin typeface="Calibri" pitchFamily="34" charset="0"/>
                <a:cs typeface="Calibri" pitchFamily="34" charset="0"/>
              </a:rPr>
              <a:t>Instead </a:t>
            </a:r>
            <a:r>
              <a:rPr lang="en-GB" sz="1400" dirty="0">
                <a:latin typeface="Calibri" pitchFamily="34" charset="0"/>
                <a:cs typeface="Calibri" pitchFamily="34" charset="0"/>
              </a:rPr>
              <a:t>of the print cartridge found in a printer, a plotter commonly uses </a:t>
            </a:r>
            <a:r>
              <a:rPr lang="en-GB" sz="1400" dirty="0" smtClean="0">
                <a:latin typeface="Calibri" pitchFamily="34" charset="0"/>
                <a:cs typeface="Calibri" pitchFamily="34" charset="0"/>
              </a:rPr>
              <a:t>pens, the number of colours depending on the quality of the plotter.</a:t>
            </a:r>
            <a:endParaRPr lang="en-GB" sz="1400" dirty="0">
              <a:latin typeface="Calibri" pitchFamily="34" charset="0"/>
              <a:cs typeface="Calibri" pitchFamily="34" charset="0"/>
            </a:endParaRPr>
          </a:p>
          <a:p>
            <a:pPr marL="182563" indent="-169863" fontAlgn="base"/>
            <a:r>
              <a:rPr lang="en-GB" sz="1400" dirty="0">
                <a:latin typeface="Calibri" pitchFamily="34" charset="0"/>
                <a:cs typeface="Calibri" pitchFamily="34" charset="0"/>
              </a:rPr>
              <a:t>If you want to put a mark on a piece of paper with a printer, at a specific point, for example printing off some text, you need to make specific coordinates for where the text will end up on the page. When a printer sets to work, the paper feeds through the printer in a single pass, until the correct place down the length of the paper is found. Then the print head will move across the paper to the correct point and the printing will begin. If a whole page is to be printed, the print head will move across line by line until the text is printed.</a:t>
            </a:r>
          </a:p>
          <a:p>
            <a:pPr marL="182563" indent="-169863" fontAlgn="base"/>
            <a:r>
              <a:rPr lang="en-GB" sz="1400" dirty="0">
                <a:latin typeface="Calibri" pitchFamily="34" charset="0"/>
                <a:cs typeface="Calibri" pitchFamily="34" charset="0"/>
              </a:rPr>
              <a:t>With a plotter, a similar method of moving the paper and pen holder are used to allow the pen to be in precisely the right point at the right time. However the order of print is different from a printer. The pen does not start at the top right moving to the left and then down a line. The plotter takes the whole image data, then calculates a path for the pen. While the path for the pen may look complicated while the pen is in motion, In fact the plotter has calculated the shortest route for the pen, that involves the least amount of crossed lines as possible. This not only makes the path more efficient, but also ensures there is the least possible chance of the final drawing getting smudged.</a:t>
            </a:r>
          </a:p>
          <a:p>
            <a:pPr marL="182563" indent="-169863" fontAlgn="base"/>
            <a:r>
              <a:rPr lang="en-GB" sz="1400" dirty="0" smtClean="0">
                <a:latin typeface="Calibri" pitchFamily="34" charset="0"/>
                <a:cs typeface="Calibri" pitchFamily="34" charset="0"/>
              </a:rPr>
              <a:t>More </a:t>
            </a:r>
            <a:r>
              <a:rPr lang="en-GB" sz="1400" dirty="0">
                <a:latin typeface="Calibri" pitchFamily="34" charset="0"/>
                <a:cs typeface="Calibri" pitchFamily="34" charset="0"/>
              </a:rPr>
              <a:t>than just pens can be employed, for example some plotters are used with small knife blades that pivot to follow the path of the plotter. These 'drag knife' cutters are used for such tasks as cutting out vinyl sheet to make custom signs, like the type seen on the sides of vehicles to advertise the details of a company, or tradesman</a:t>
            </a:r>
            <a:r>
              <a:rPr lang="en-GB" sz="1400" dirty="0" smtClean="0">
                <a:latin typeface="Calibri" pitchFamily="34" charset="0"/>
                <a:cs typeface="Calibri" pitchFamily="34" charset="0"/>
              </a:rPr>
              <a:t>.</a:t>
            </a:r>
          </a:p>
        </p:txBody>
      </p:sp>
      <p:pic>
        <p:nvPicPr>
          <p:cNvPr id="16" name="Picture 15" descr="http://upload.wikimedia.org/wikipedia/commons/thumb/1/1a/HP_A0_Plotter_7585B.jpg/300px-HP_A0_Plotter_7585B.jpg"/>
          <p:cNvPicPr/>
          <p:nvPr/>
        </p:nvPicPr>
        <p:blipFill>
          <a:blip r:embed="rId2" cstate="print"/>
          <a:srcRect/>
          <a:stretch>
            <a:fillRect/>
          </a:stretch>
        </p:blipFill>
        <p:spPr bwMode="auto">
          <a:xfrm>
            <a:off x="7020272" y="1063199"/>
            <a:ext cx="1996466" cy="1357689"/>
          </a:xfrm>
          <a:prstGeom prst="rect">
            <a:avLst/>
          </a:prstGeom>
          <a:noFill/>
          <a:ln w="9525">
            <a:noFill/>
            <a:miter lim="800000"/>
            <a:headEnd/>
            <a:tailEnd/>
          </a:ln>
        </p:spPr>
      </p:pic>
      <p:pic>
        <p:nvPicPr>
          <p:cNvPr id="17" name="Picture 16" descr="http://www.palantir.com/wp-content/static/techblog/2008/07/pg-timefilter.png"/>
          <p:cNvPicPr/>
          <p:nvPr/>
        </p:nvPicPr>
        <p:blipFill>
          <a:blip r:embed="rId3" cstate="print"/>
          <a:srcRect/>
          <a:stretch>
            <a:fillRect/>
          </a:stretch>
        </p:blipFill>
        <p:spPr bwMode="auto">
          <a:xfrm>
            <a:off x="7076461" y="2694667"/>
            <a:ext cx="1940277" cy="1598429"/>
          </a:xfrm>
          <a:prstGeom prst="rect">
            <a:avLst/>
          </a:prstGeom>
          <a:noFill/>
          <a:ln w="9525">
            <a:noFill/>
            <a:miter lim="800000"/>
            <a:headEnd/>
            <a:tailEnd/>
          </a:ln>
        </p:spPr>
      </p:pic>
      <p:pic>
        <p:nvPicPr>
          <p:cNvPr id="18" name="Picture 17" descr="http://www.360tech.com/catalog/images/plotter%20pens%204%20pack.jpg"/>
          <p:cNvPicPr/>
          <p:nvPr/>
        </p:nvPicPr>
        <p:blipFill rotWithShape="1">
          <a:blip r:embed="rId4" cstate="print"/>
          <a:srcRect l="19145" t="6151" r="6144" b="6888"/>
          <a:stretch/>
        </p:blipFill>
        <p:spPr bwMode="auto">
          <a:xfrm>
            <a:off x="7020272" y="4528144"/>
            <a:ext cx="1992943" cy="1637160"/>
          </a:xfrm>
          <a:prstGeom prst="rect">
            <a:avLst/>
          </a:prstGeom>
          <a:noFill/>
          <a:ln w="9525">
            <a:noFill/>
            <a:miter lim="800000"/>
            <a:headEnd/>
            <a:tailEnd/>
          </a:ln>
        </p:spPr>
      </p:pic>
      <p:sp>
        <p:nvSpPr>
          <p:cNvPr id="20" name="Title 2"/>
          <p:cNvSpPr>
            <a:spLocks noGrp="1"/>
          </p:cNvSpPr>
          <p:nvPr>
            <p:ph type="title"/>
          </p:nvPr>
        </p:nvSpPr>
        <p:spPr>
          <a:xfrm>
            <a:off x="179512" y="116632"/>
            <a:ext cx="8733656" cy="360040"/>
          </a:xfrm>
        </p:spPr>
        <p:txBody>
          <a:bodyPr>
            <a:noAutofit/>
          </a:bodyPr>
          <a:lstStyle/>
          <a:p>
            <a:r>
              <a:rPr lang="en-GB" sz="2100" dirty="0" smtClean="0">
                <a:latin typeface="Calibri" pitchFamily="34" charset="0"/>
                <a:cs typeface="Calibri" pitchFamily="34" charset="0"/>
              </a:rPr>
              <a:t>P1.3 – Understanding Computer Components – Peripheral Devices - Output</a:t>
            </a:r>
            <a:endParaRPr lang="en-GB" sz="2100" dirty="0">
              <a:latin typeface="Calibri" pitchFamily="34" charset="0"/>
              <a:cs typeface="Calibri" pitchFamily="34" charset="0"/>
            </a:endParaRPr>
          </a:p>
        </p:txBody>
      </p:sp>
    </p:spTree>
    <p:extLst>
      <p:ext uri="{BB962C8B-B14F-4D97-AF65-F5344CB8AC3E}">
        <p14:creationId xmlns:p14="http://schemas.microsoft.com/office/powerpoint/2010/main" val="2646204829"/>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07504" y="620688"/>
            <a:ext cx="7848872" cy="4968552"/>
          </a:xfrm>
        </p:spPr>
        <p:txBody>
          <a:bodyPr>
            <a:noAutofit/>
          </a:bodyPr>
          <a:lstStyle/>
          <a:p>
            <a:pPr marL="269875" indent="-255588"/>
            <a:r>
              <a:rPr lang="en-GB" sz="1700" b="1" dirty="0" smtClean="0">
                <a:latin typeface="Calibri" pitchFamily="34" charset="0"/>
                <a:cs typeface="Calibri" pitchFamily="34" charset="0"/>
              </a:rPr>
              <a:t>Speakers</a:t>
            </a:r>
            <a:r>
              <a:rPr lang="en-GB" sz="1700" dirty="0" smtClean="0">
                <a:latin typeface="Calibri" pitchFamily="34" charset="0"/>
                <a:cs typeface="Calibri" pitchFamily="34" charset="0"/>
              </a:rPr>
              <a:t> – One of the few things that has not changed much over the last 30 years is the quality of speaker output. There are multiple ways that they can connect to the System, through the sound card, through the DVD or CD output or through wirelessly through Wi-Fi.</a:t>
            </a:r>
          </a:p>
          <a:p>
            <a:pPr marL="269875" indent="-255588"/>
            <a:r>
              <a:rPr lang="en-GB" sz="1700" dirty="0" smtClean="0">
                <a:latin typeface="Calibri" pitchFamily="34" charset="0"/>
                <a:cs typeface="Calibri" pitchFamily="34" charset="0"/>
              </a:rPr>
              <a:t>As an output there are several kinds, Standard, 5.1 and 7.1, different ways of hearing the same thing, Jack of USB, different ways of plugging them in. Speakers externally are ultimately better than internal speakers, speakers cost and computer sales companies prefer for the buyer to incur that cost in their own time. But they are important, from the moment the start up sound rings out to shutting down we listen to them, we play music through them, watch videos through them, use them for editing and recording and yet we pay them little attention.</a:t>
            </a:r>
          </a:p>
          <a:p>
            <a:pPr marL="269875" indent="-255588"/>
            <a:r>
              <a:rPr lang="en-GB" sz="1700" dirty="0" smtClean="0">
                <a:latin typeface="Calibri" pitchFamily="34" charset="0"/>
                <a:cs typeface="Calibri" pitchFamily="34" charset="0"/>
              </a:rPr>
              <a:t>Speakers often come as part of the package, small footprint speakers that connect directly through a split left and right audio to a single output jack on the system, they are usually powered but sometimes the speakers are of such low capacity that they may not require power or feed power from the USB socket.</a:t>
            </a:r>
          </a:p>
          <a:p>
            <a:pPr marL="269875" indent="-255588"/>
            <a:r>
              <a:rPr lang="en-GB" sz="1700" dirty="0" smtClean="0">
                <a:latin typeface="Calibri" pitchFamily="34" charset="0"/>
                <a:cs typeface="Calibri" pitchFamily="34" charset="0"/>
              </a:rPr>
              <a:t>The highest level is the Midi output card, used my musicians for the best of sound quality and input facilities.</a:t>
            </a:r>
          </a:p>
          <a:p>
            <a:pPr marL="14287" indent="0">
              <a:buNone/>
            </a:pPr>
            <a:r>
              <a:rPr lang="en-GB" sz="1700" b="1" dirty="0" smtClean="0">
                <a:latin typeface="Calibri" pitchFamily="34" charset="0"/>
                <a:cs typeface="Calibri" pitchFamily="34" charset="0"/>
              </a:rPr>
              <a:t>P1.3 </a:t>
            </a:r>
            <a:r>
              <a:rPr lang="en-GB" sz="1700" b="1" dirty="0">
                <a:latin typeface="Calibri" pitchFamily="34" charset="0"/>
                <a:cs typeface="Calibri" pitchFamily="34" charset="0"/>
              </a:rPr>
              <a:t>– Task </a:t>
            </a:r>
            <a:r>
              <a:rPr lang="en-GB" sz="1700" b="1" dirty="0" smtClean="0">
                <a:latin typeface="Calibri" pitchFamily="34" charset="0"/>
                <a:cs typeface="Calibri" pitchFamily="34" charset="0"/>
              </a:rPr>
              <a:t>03 </a:t>
            </a:r>
            <a:r>
              <a:rPr lang="en-GB" sz="1700" b="1" dirty="0">
                <a:latin typeface="Calibri" pitchFamily="34" charset="0"/>
                <a:cs typeface="Calibri" pitchFamily="34" charset="0"/>
              </a:rPr>
              <a:t>– </a:t>
            </a:r>
            <a:r>
              <a:rPr lang="en-GB" sz="1700" dirty="0">
                <a:latin typeface="Calibri" pitchFamily="34" charset="0"/>
                <a:cs typeface="Calibri" pitchFamily="34" charset="0"/>
              </a:rPr>
              <a:t>Create a User Guide that </a:t>
            </a:r>
            <a:r>
              <a:rPr lang="en-GB" sz="1700" dirty="0">
                <a:solidFill>
                  <a:schemeClr val="dk1"/>
                </a:solidFill>
                <a:latin typeface="Calibri" pitchFamily="34" charset="0"/>
                <a:cs typeface="Calibri" pitchFamily="34" charset="0"/>
              </a:rPr>
              <a:t>explains the forms, function and varieties of </a:t>
            </a:r>
            <a:r>
              <a:rPr lang="en-GB" sz="1700" dirty="0" smtClean="0">
                <a:solidFill>
                  <a:schemeClr val="dk1"/>
                </a:solidFill>
                <a:latin typeface="Calibri" pitchFamily="34" charset="0"/>
                <a:cs typeface="Calibri" pitchFamily="34" charset="0"/>
              </a:rPr>
              <a:t>output components.</a:t>
            </a:r>
            <a:endParaRPr lang="en-GB" sz="1700" dirty="0">
              <a:solidFill>
                <a:schemeClr val="dk1"/>
              </a:solidFill>
              <a:latin typeface="Calibri" pitchFamily="34" charset="0"/>
              <a:cs typeface="Calibri" pitchFamily="34" charset="0"/>
            </a:endParaRPr>
          </a:p>
        </p:txBody>
      </p:sp>
      <p:sp>
        <p:nvSpPr>
          <p:cNvPr id="5" name="Title 2"/>
          <p:cNvSpPr>
            <a:spLocks noGrp="1"/>
          </p:cNvSpPr>
          <p:nvPr>
            <p:ph type="title"/>
          </p:nvPr>
        </p:nvSpPr>
        <p:spPr>
          <a:xfrm>
            <a:off x="179512" y="116632"/>
            <a:ext cx="8733656" cy="310535"/>
          </a:xfrm>
        </p:spPr>
        <p:txBody>
          <a:bodyPr>
            <a:noAutofit/>
          </a:bodyPr>
          <a:lstStyle/>
          <a:p>
            <a:r>
              <a:rPr lang="en-GB" sz="2000" dirty="0" smtClean="0">
                <a:latin typeface="Calibri" pitchFamily="34" charset="0"/>
                <a:cs typeface="Calibri" pitchFamily="34" charset="0"/>
              </a:rPr>
              <a:t>P1.3 – Understanding Computer Components – Peripheral Devices - Output</a:t>
            </a:r>
            <a:endParaRPr lang="en-GB" sz="2000" dirty="0">
              <a:latin typeface="Calibri" pitchFamily="34" charset="0"/>
              <a:cs typeface="Calibri" pitchFamily="34" charset="0"/>
            </a:endParaRPr>
          </a:p>
        </p:txBody>
      </p:sp>
      <p:graphicFrame>
        <p:nvGraphicFramePr>
          <p:cNvPr id="4" name="Table 3"/>
          <p:cNvGraphicFramePr>
            <a:graphicFrameLocks noGrp="1"/>
          </p:cNvGraphicFramePr>
          <p:nvPr>
            <p:extLst>
              <p:ext uri="{D42A27DB-BD31-4B8C-83A1-F6EECF244321}">
                <p14:modId xmlns:p14="http://schemas.microsoft.com/office/powerpoint/2010/main" val="671984651"/>
              </p:ext>
            </p:extLst>
          </p:nvPr>
        </p:nvGraphicFramePr>
        <p:xfrm>
          <a:off x="179512" y="6021288"/>
          <a:ext cx="8784976" cy="304800"/>
        </p:xfrm>
        <a:graphic>
          <a:graphicData uri="http://schemas.openxmlformats.org/drawingml/2006/table">
            <a:tbl>
              <a:tblPr firstRow="1" bandRow="1">
                <a:tableStyleId>{5C22544A-7EE6-4342-B048-85BDC9FD1C3A}</a:tableStyleId>
              </a:tblPr>
              <a:tblGrid>
                <a:gridCol w="2952727"/>
                <a:gridCol w="1439761"/>
                <a:gridCol w="1317746"/>
                <a:gridCol w="3074742"/>
              </a:tblGrid>
              <a:tr h="226824">
                <a:tc>
                  <a:txBody>
                    <a:bodyPr/>
                    <a:lstStyle/>
                    <a:p>
                      <a:pPr algn="ctr"/>
                      <a:r>
                        <a:rPr lang="en-GB" sz="1400" dirty="0" smtClean="0"/>
                        <a:t>Monitor</a:t>
                      </a:r>
                      <a:endParaRPr lang="en-GB" sz="1400" dirty="0"/>
                    </a:p>
                  </a:txBody>
                  <a:tcPr/>
                </a:tc>
                <a:tc>
                  <a:txBody>
                    <a:bodyPr/>
                    <a:lstStyle/>
                    <a:p>
                      <a:pPr algn="ctr"/>
                      <a:r>
                        <a:rPr lang="en-GB" sz="1400" dirty="0" smtClean="0"/>
                        <a:t>Printer</a:t>
                      </a:r>
                      <a:endParaRPr lang="en-GB" sz="1400" dirty="0"/>
                    </a:p>
                  </a:txBody>
                  <a:tcPr/>
                </a:tc>
                <a:tc>
                  <a:txBody>
                    <a:bodyPr/>
                    <a:lstStyle/>
                    <a:p>
                      <a:pPr algn="ctr"/>
                      <a:r>
                        <a:rPr lang="en-GB" sz="1400" dirty="0" smtClean="0"/>
                        <a:t>Plotter</a:t>
                      </a:r>
                      <a:endParaRPr lang="en-GB" sz="1400" dirty="0"/>
                    </a:p>
                  </a:txBody>
                  <a:tcPr/>
                </a:tc>
                <a:tc>
                  <a:txBody>
                    <a:bodyPr/>
                    <a:lstStyle/>
                    <a:p>
                      <a:pPr algn="ctr"/>
                      <a:r>
                        <a:rPr lang="en-GB" sz="1400" dirty="0" smtClean="0"/>
                        <a:t>Speaker</a:t>
                      </a:r>
                      <a:endParaRPr lang="en-GB" sz="1400" dirty="0"/>
                    </a:p>
                  </a:txBody>
                  <a:tcPr/>
                </a:tc>
              </a:tr>
            </a:tbl>
          </a:graphicData>
        </a:graphic>
      </p:graphicFrame>
    </p:spTree>
    <p:extLst>
      <p:ext uri="{BB962C8B-B14F-4D97-AF65-F5344CB8AC3E}">
        <p14:creationId xmlns:p14="http://schemas.microsoft.com/office/powerpoint/2010/main" val="737778363"/>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79512" y="620688"/>
            <a:ext cx="8784976" cy="5904655"/>
          </a:xfrm>
        </p:spPr>
        <p:txBody>
          <a:bodyPr>
            <a:noAutofit/>
          </a:bodyPr>
          <a:lstStyle/>
          <a:p>
            <a:pPr marL="344488" lvl="1" indent="-342900">
              <a:buFont typeface="Wingdings 3" pitchFamily="18" charset="2"/>
              <a:buChar char=""/>
            </a:pPr>
            <a:r>
              <a:rPr lang="pt-BR" sz="1750" b="1" dirty="0" smtClean="0">
                <a:latin typeface="Calibri" pitchFamily="34" charset="0"/>
                <a:cs typeface="Calibri" pitchFamily="34" charset="0"/>
              </a:rPr>
              <a:t>Digital </a:t>
            </a:r>
            <a:r>
              <a:rPr lang="pt-BR" sz="1750" b="1" dirty="0">
                <a:latin typeface="Calibri" pitchFamily="34" charset="0"/>
                <a:cs typeface="Calibri" pitchFamily="34" charset="0"/>
              </a:rPr>
              <a:t>cameras </a:t>
            </a:r>
            <a:r>
              <a:rPr lang="pt-BR" sz="1750" dirty="0">
                <a:latin typeface="Calibri" pitchFamily="34" charset="0"/>
                <a:cs typeface="Calibri" pitchFamily="34" charset="0"/>
              </a:rPr>
              <a:t>(e.g. zoom, ISO, aperture </a:t>
            </a:r>
            <a:r>
              <a:rPr lang="pt-BR" sz="1750" dirty="0" smtClean="0">
                <a:latin typeface="Calibri" pitchFamily="34" charset="0"/>
                <a:cs typeface="Calibri" pitchFamily="34" charset="0"/>
              </a:rPr>
              <a:t>f/stop) – This is the most common method companies now use to get images from one location to another and with the development of removable medium like memory cards, the process has become easier and more usable.</a:t>
            </a:r>
          </a:p>
          <a:p>
            <a:pPr marL="344488" lvl="1" indent="-342900">
              <a:buFont typeface="Wingdings 3" pitchFamily="18" charset="2"/>
              <a:buChar char=""/>
            </a:pPr>
            <a:r>
              <a:rPr lang="pt-BR" sz="1750" dirty="0" smtClean="0">
                <a:latin typeface="Calibri" pitchFamily="34" charset="0"/>
                <a:cs typeface="Calibri" pitchFamily="34" charset="0"/>
              </a:rPr>
              <a:t>Digital cameras bacically are like the older SLR cameras, they open their apertures, control the amount of light and digitally imprint the image whereas SLR’s burn the image onto negative film.</a:t>
            </a:r>
          </a:p>
          <a:p>
            <a:pPr marL="344488" lvl="1" indent="-342900">
              <a:buFont typeface="Wingdings 3" pitchFamily="18" charset="2"/>
              <a:buChar char=""/>
            </a:pPr>
            <a:r>
              <a:rPr lang="pt-BR" sz="1750" dirty="0" smtClean="0">
                <a:latin typeface="Calibri" pitchFamily="34" charset="0"/>
                <a:cs typeface="Calibri" pitchFamily="34" charset="0"/>
              </a:rPr>
              <a:t>Digital cameras are rarely better than SLR’s in terms of quality of captured image resolution but there are cameras that are better. The digital images stored of </a:t>
            </a:r>
            <a:r>
              <a:rPr lang="pt-BR" sz="1750" dirty="0" smtClean="0">
                <a:latin typeface="Calibri" pitchFamily="34" charset="0"/>
                <a:cs typeface="Calibri" pitchFamily="34" charset="0"/>
                <a:hlinkClick r:id="rId2"/>
              </a:rPr>
              <a:t>Vancouver</a:t>
            </a:r>
            <a:r>
              <a:rPr lang="pt-BR" sz="1750" dirty="0" smtClean="0">
                <a:latin typeface="Calibri" pitchFamily="34" charset="0"/>
                <a:cs typeface="Calibri" pitchFamily="34" charset="0"/>
              </a:rPr>
              <a:t>, </a:t>
            </a:r>
            <a:r>
              <a:rPr lang="pt-BR" sz="1750" dirty="0" smtClean="0">
                <a:latin typeface="Calibri" pitchFamily="34" charset="0"/>
                <a:cs typeface="Calibri" pitchFamily="34" charset="0"/>
                <a:hlinkClick r:id="rId3"/>
              </a:rPr>
              <a:t>Paris</a:t>
            </a:r>
            <a:r>
              <a:rPr lang="pt-BR" sz="1750" dirty="0" smtClean="0">
                <a:latin typeface="Calibri" pitchFamily="34" charset="0"/>
                <a:cs typeface="Calibri" pitchFamily="34" charset="0"/>
              </a:rPr>
              <a:t>, </a:t>
            </a:r>
            <a:r>
              <a:rPr lang="pt-BR" sz="1750" dirty="0" smtClean="0">
                <a:latin typeface="Calibri" pitchFamily="34" charset="0"/>
                <a:cs typeface="Calibri" pitchFamily="34" charset="0"/>
                <a:hlinkClick r:id="rId4"/>
              </a:rPr>
              <a:t>Tokyo</a:t>
            </a:r>
            <a:r>
              <a:rPr lang="pt-BR" sz="1750" dirty="0" smtClean="0">
                <a:latin typeface="Calibri" pitchFamily="34" charset="0"/>
                <a:cs typeface="Calibri" pitchFamily="34" charset="0"/>
              </a:rPr>
              <a:t> and </a:t>
            </a:r>
            <a:r>
              <a:rPr lang="pt-BR" sz="1750" dirty="0" smtClean="0">
                <a:latin typeface="Calibri" pitchFamily="34" charset="0"/>
                <a:cs typeface="Calibri" pitchFamily="34" charset="0"/>
                <a:hlinkClick r:id="rId5"/>
              </a:rPr>
              <a:t>London </a:t>
            </a:r>
            <a:r>
              <a:rPr lang="pt-BR" sz="1750" dirty="0" smtClean="0">
                <a:latin typeface="Calibri" pitchFamily="34" charset="0"/>
                <a:cs typeface="Calibri" pitchFamily="34" charset="0"/>
              </a:rPr>
              <a:t>are 26gigapixels, the equivilent of 26,000 digital images in a single stored image.</a:t>
            </a:r>
            <a:endParaRPr lang="pt-BR" sz="1750" dirty="0">
              <a:latin typeface="Calibri" pitchFamily="34" charset="0"/>
              <a:cs typeface="Calibri" pitchFamily="34" charset="0"/>
            </a:endParaRPr>
          </a:p>
          <a:p>
            <a:pPr marL="344488" lvl="1" indent="-342900">
              <a:buFont typeface="Wingdings 3" pitchFamily="18" charset="2"/>
              <a:buChar char=""/>
            </a:pPr>
            <a:r>
              <a:rPr lang="pt-BR" sz="1750" dirty="0" smtClean="0">
                <a:latin typeface="Calibri" pitchFamily="34" charset="0"/>
                <a:cs typeface="Calibri" pitchFamily="34" charset="0"/>
              </a:rPr>
              <a:t>The biggest difference between SLR and Digital is the Zoom, SLR’s use lenses that allow the cameras to get distant information closer. Digital cameras do not. Lenses work like a telescope, they take the massive amount of information the eye can see and brings it closer using convex light focuses. Digital does not, it merely takes the image it seems through the lens and when zoomed, makes up the missing pixels by adjusting the sharpen width. This is flawed and only Digital Cameras with SLR lenses can manage these without the loss of definition.</a:t>
            </a:r>
          </a:p>
          <a:p>
            <a:pPr marL="344488" lvl="1" indent="-342900">
              <a:buFont typeface="Wingdings 3" pitchFamily="18" charset="2"/>
              <a:buChar char=""/>
            </a:pPr>
            <a:r>
              <a:rPr lang="pt-BR" sz="1750" dirty="0">
                <a:latin typeface="Calibri" pitchFamily="34" charset="0"/>
                <a:cs typeface="Calibri" pitchFamily="34" charset="0"/>
              </a:rPr>
              <a:t>Despite the technology for storing the images being different, the technology of filtering and grabbing the images are the same for SLR and Digital. They both use ISO, aperture and f/stop settings to open the iris and allow light in</a:t>
            </a:r>
            <a:r>
              <a:rPr lang="pt-BR" sz="1750" dirty="0" smtClean="0">
                <a:latin typeface="Calibri" pitchFamily="34" charset="0"/>
                <a:cs typeface="Calibri" pitchFamily="34" charset="0"/>
              </a:rPr>
              <a:t>.</a:t>
            </a:r>
            <a:endParaRPr lang="pt-BR" sz="1750" dirty="0">
              <a:latin typeface="Calibri" pitchFamily="34" charset="0"/>
              <a:cs typeface="Calibri" pitchFamily="34" charset="0"/>
            </a:endParaRPr>
          </a:p>
        </p:txBody>
      </p:sp>
      <p:sp>
        <p:nvSpPr>
          <p:cNvPr id="17" name="Title 2"/>
          <p:cNvSpPr>
            <a:spLocks noGrp="1"/>
          </p:cNvSpPr>
          <p:nvPr>
            <p:ph type="title"/>
          </p:nvPr>
        </p:nvSpPr>
        <p:spPr>
          <a:xfrm>
            <a:off x="179512" y="116632"/>
            <a:ext cx="8733656" cy="360040"/>
          </a:xfrm>
        </p:spPr>
        <p:txBody>
          <a:bodyPr>
            <a:noAutofit/>
          </a:bodyPr>
          <a:lstStyle/>
          <a:p>
            <a:r>
              <a:rPr lang="en-GB" sz="2100" dirty="0" smtClean="0">
                <a:latin typeface="Calibri" pitchFamily="34" charset="0"/>
                <a:cs typeface="Calibri" pitchFamily="34" charset="0"/>
              </a:rPr>
              <a:t>P1.4 – Understanding Computer Components – Peripheral Devices - Input</a:t>
            </a:r>
            <a:endParaRPr lang="en-GB" sz="2100" dirty="0">
              <a:latin typeface="Calibri" pitchFamily="34" charset="0"/>
              <a:cs typeface="Calibri" pitchFamily="34" charset="0"/>
            </a:endParaRPr>
          </a:p>
        </p:txBody>
      </p:sp>
    </p:spTree>
    <p:extLst>
      <p:ext uri="{BB962C8B-B14F-4D97-AF65-F5344CB8AC3E}">
        <p14:creationId xmlns:p14="http://schemas.microsoft.com/office/powerpoint/2010/main" val="1969911154"/>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620688"/>
            <a:ext cx="8712968" cy="5688633"/>
          </a:xfrm>
        </p:spPr>
        <p:txBody>
          <a:bodyPr>
            <a:noAutofit/>
          </a:bodyPr>
          <a:lstStyle/>
          <a:p>
            <a:pPr marL="287338" lvl="1" indent="-285750">
              <a:buFont typeface="Wingdings 3" pitchFamily="18" charset="2"/>
              <a:buChar char=""/>
            </a:pPr>
            <a:r>
              <a:rPr lang="en-GB" sz="1600" b="1" dirty="0" smtClean="0">
                <a:latin typeface="Calibri" pitchFamily="34" charset="0"/>
                <a:cs typeface="Calibri" pitchFamily="34" charset="0"/>
              </a:rPr>
              <a:t>Scanners</a:t>
            </a:r>
            <a:r>
              <a:rPr lang="en-GB" sz="1600" dirty="0" smtClean="0">
                <a:latin typeface="Calibri" pitchFamily="34" charset="0"/>
                <a:cs typeface="Calibri" pitchFamily="34" charset="0"/>
              </a:rPr>
              <a:t> – Basically what they do is image recognise whatever is on the tray, digitally scan each line like a barcode, stores each line as a image of pixels and attaches the lines back as a solid image when complete. Scanners do not know or care what they scan until the software with them or an external programs is requested.</a:t>
            </a:r>
          </a:p>
          <a:p>
            <a:pPr marL="287338" lvl="1" indent="-285750">
              <a:buFont typeface="Wingdings 3" pitchFamily="18" charset="2"/>
              <a:buChar char=""/>
            </a:pPr>
            <a:r>
              <a:rPr lang="en-GB" sz="1600" dirty="0" smtClean="0">
                <a:latin typeface="Calibri" pitchFamily="34" charset="0"/>
                <a:cs typeface="Calibri" pitchFamily="34" charset="0"/>
              </a:rPr>
              <a:t>Image depth on scanners is about how much of the lines they scan, the higher the resolution, the smaller the lines are in length but not width. 4800 dpi for instance is good but can grow larger to 9600dpi when set to 64bit colour depth. Either way this will be a large file size and good quality.</a:t>
            </a:r>
          </a:p>
          <a:p>
            <a:pPr marL="287338" lvl="1" indent="-285750">
              <a:buFont typeface="Wingdings 3" pitchFamily="18" charset="2"/>
              <a:buChar char=""/>
            </a:pPr>
            <a:r>
              <a:rPr lang="en-GB" sz="1600" dirty="0" smtClean="0">
                <a:latin typeface="Calibri" pitchFamily="34" charset="0"/>
                <a:cs typeface="Calibri" pitchFamily="34" charset="0"/>
              </a:rPr>
              <a:t>At the end of the day scanners are there to scan something that is already created, a 9600 dpi scan of an image in a magazine will not improve it’s quality if the image is published at 600dpi. The scanned image will pick out the grain of the paper, the tonal variations of the bind but not change the closeness of the pixels. Image manipulation can take care of a little of that by blending (blurring) or sharpening (adding missing pixels) to the image.</a:t>
            </a:r>
          </a:p>
          <a:p>
            <a:pPr marL="287338" lvl="1" indent="-285750">
              <a:buFont typeface="Wingdings 3" pitchFamily="18" charset="2"/>
              <a:buChar char=""/>
            </a:pPr>
            <a:r>
              <a:rPr lang="en-GB" sz="1600" dirty="0" smtClean="0">
                <a:latin typeface="Calibri" pitchFamily="34" charset="0"/>
                <a:cs typeface="Calibri" pitchFamily="34" charset="0"/>
              </a:rPr>
              <a:t>Alternatively scanning a digital image will not make it better but scanning a 35mm published photo can. This will pick out the depth and resolution of the image that will be there because it is a real image that burns the picture onto film in maximum resolution. This is their greatest benefit and one of the few successful ways of transferring an image </a:t>
            </a:r>
            <a:br>
              <a:rPr lang="en-GB" sz="1600" dirty="0" smtClean="0">
                <a:latin typeface="Calibri" pitchFamily="34" charset="0"/>
                <a:cs typeface="Calibri" pitchFamily="34" charset="0"/>
              </a:rPr>
            </a:br>
            <a:r>
              <a:rPr lang="en-GB" sz="1600" dirty="0" smtClean="0">
                <a:latin typeface="Calibri" pitchFamily="34" charset="0"/>
                <a:cs typeface="Calibri" pitchFamily="34" charset="0"/>
              </a:rPr>
              <a:t>from printed to digital form without the loss of quality. The </a:t>
            </a:r>
            <a:br>
              <a:rPr lang="en-GB" sz="1600" dirty="0" smtClean="0">
                <a:latin typeface="Calibri" pitchFamily="34" charset="0"/>
                <a:cs typeface="Calibri" pitchFamily="34" charset="0"/>
              </a:rPr>
            </a:br>
            <a:r>
              <a:rPr lang="en-GB" sz="1600" dirty="0" smtClean="0">
                <a:latin typeface="Calibri" pitchFamily="34" charset="0"/>
                <a:cs typeface="Calibri" pitchFamily="34" charset="0"/>
              </a:rPr>
              <a:t>downside is time and hardware, scanners are rare in companies,</a:t>
            </a:r>
            <a:br>
              <a:rPr lang="en-GB" sz="1600" dirty="0" smtClean="0">
                <a:latin typeface="Calibri" pitchFamily="34" charset="0"/>
                <a:cs typeface="Calibri" pitchFamily="34" charset="0"/>
              </a:rPr>
            </a:br>
            <a:r>
              <a:rPr lang="en-GB" sz="1600" dirty="0" smtClean="0">
                <a:latin typeface="Calibri" pitchFamily="34" charset="0"/>
                <a:cs typeface="Calibri" pitchFamily="34" charset="0"/>
              </a:rPr>
              <a:t>the user needs to be logged in to the connected machine and </a:t>
            </a:r>
            <a:br>
              <a:rPr lang="en-GB" sz="1600" dirty="0" smtClean="0">
                <a:latin typeface="Calibri" pitchFamily="34" charset="0"/>
                <a:cs typeface="Calibri" pitchFamily="34" charset="0"/>
              </a:rPr>
            </a:br>
            <a:r>
              <a:rPr lang="en-GB" sz="1600" dirty="0" smtClean="0">
                <a:latin typeface="Calibri" pitchFamily="34" charset="0"/>
                <a:cs typeface="Calibri" pitchFamily="34" charset="0"/>
              </a:rPr>
              <a:t>the file needs to be saved to a usable location afterwards.</a:t>
            </a:r>
          </a:p>
        </p:txBody>
      </p:sp>
      <p:pic>
        <p:nvPicPr>
          <p:cNvPr id="16" name="Picture 15" descr="http://ifanboy.com/wp-content/uploads/2011/10/scanner.jpg"/>
          <p:cNvPicPr/>
          <p:nvPr/>
        </p:nvPicPr>
        <p:blipFill>
          <a:blip r:embed="rId2" cstate="print">
            <a:extLst>
              <a:ext uri="{BEBA8EAE-BF5A-486C-A8C5-ECC9F3942E4B}">
                <a14:imgProps xmlns:a14="http://schemas.microsoft.com/office/drawing/2010/main">
                  <a14:imgLayer r:embed="rId3">
                    <a14:imgEffect>
                      <a14:backgroundRemoval t="200" b="97605" l="1473" r="98126"/>
                    </a14:imgEffect>
                  </a14:imgLayer>
                </a14:imgProps>
              </a:ext>
            </a:extLst>
          </a:blip>
          <a:srcRect/>
          <a:stretch>
            <a:fillRect/>
          </a:stretch>
        </p:blipFill>
        <p:spPr bwMode="auto">
          <a:xfrm>
            <a:off x="6386765" y="4604787"/>
            <a:ext cx="2577723" cy="1704533"/>
          </a:xfrm>
          <a:prstGeom prst="rect">
            <a:avLst/>
          </a:prstGeom>
          <a:ln>
            <a:noFill/>
          </a:ln>
          <a:effectLst>
            <a:outerShdw blurRad="292100" dist="139700" dir="2700000" algn="tl" rotWithShape="0">
              <a:srgbClr val="333333">
                <a:alpha val="65000"/>
              </a:srgbClr>
            </a:outerShdw>
          </a:effectLst>
        </p:spPr>
      </p:pic>
      <p:sp>
        <p:nvSpPr>
          <p:cNvPr id="18" name="Title 2"/>
          <p:cNvSpPr>
            <a:spLocks noGrp="1"/>
          </p:cNvSpPr>
          <p:nvPr>
            <p:ph type="title"/>
          </p:nvPr>
        </p:nvSpPr>
        <p:spPr>
          <a:xfrm>
            <a:off x="179512" y="116632"/>
            <a:ext cx="8733656" cy="360040"/>
          </a:xfrm>
        </p:spPr>
        <p:txBody>
          <a:bodyPr>
            <a:noAutofit/>
          </a:bodyPr>
          <a:lstStyle/>
          <a:p>
            <a:r>
              <a:rPr lang="en-GB" sz="2100" dirty="0" smtClean="0">
                <a:latin typeface="Calibri" pitchFamily="34" charset="0"/>
                <a:cs typeface="Calibri" pitchFamily="34" charset="0"/>
              </a:rPr>
              <a:t>P1.4 – Understanding Computer Components – Peripheral Devices - Input</a:t>
            </a:r>
            <a:endParaRPr lang="en-GB" sz="2100" dirty="0">
              <a:latin typeface="Calibri" pitchFamily="34" charset="0"/>
              <a:cs typeface="Calibri" pitchFamily="34" charset="0"/>
            </a:endParaRPr>
          </a:p>
        </p:txBody>
      </p:sp>
    </p:spTree>
    <p:extLst>
      <p:ext uri="{BB962C8B-B14F-4D97-AF65-F5344CB8AC3E}">
        <p14:creationId xmlns:p14="http://schemas.microsoft.com/office/powerpoint/2010/main" val="1440457356"/>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620689"/>
            <a:ext cx="8712968" cy="5400600"/>
          </a:xfrm>
        </p:spPr>
        <p:txBody>
          <a:bodyPr>
            <a:noAutofit/>
          </a:bodyPr>
          <a:lstStyle/>
          <a:p>
            <a:pPr marL="287338" lvl="1" indent="-285750">
              <a:buFont typeface="Wingdings 3" pitchFamily="18" charset="2"/>
              <a:buChar char=""/>
            </a:pPr>
            <a:r>
              <a:rPr lang="en-GB" sz="1600" b="1" dirty="0" err="1" smtClean="0">
                <a:latin typeface="Calibri" pitchFamily="34" charset="0"/>
                <a:cs typeface="Calibri" pitchFamily="34" charset="0"/>
              </a:rPr>
              <a:t>WebCam</a:t>
            </a:r>
            <a:r>
              <a:rPr lang="en-GB" sz="1600" dirty="0" smtClean="0">
                <a:latin typeface="Calibri" pitchFamily="34" charset="0"/>
                <a:cs typeface="Calibri" pitchFamily="34" charset="0"/>
              </a:rPr>
              <a:t>– Basically these are small range, limited cameras that attach to the USB socket and on instruction record  for immediate playback or save. Over the last twenty years the popularity of these has grown, specifically from the adaptation of Video Conferencing and home conferencing.</a:t>
            </a:r>
          </a:p>
          <a:p>
            <a:pPr marL="287338" lvl="1" indent="-285750">
              <a:buFont typeface="Wingdings 3" pitchFamily="18" charset="2"/>
              <a:buChar char=""/>
            </a:pPr>
            <a:r>
              <a:rPr lang="en-GB" sz="1600" dirty="0" smtClean="0">
                <a:latin typeface="Calibri" pitchFamily="34" charset="0"/>
                <a:cs typeface="Calibri" pitchFamily="34" charset="0"/>
              </a:rPr>
              <a:t>What has changed is resolution, grown in the last ten years from 300 pixels to 1.3 mega pixels. They can be better but streaming live video on anything stronger takes memory and band width. For industry there are better cameras, conference cameras etc. with up to 4 mega pixels but work better off a T1 line than standard connection.</a:t>
            </a:r>
          </a:p>
          <a:p>
            <a:pPr marL="287338" lvl="1" indent="-285750">
              <a:buFont typeface="Wingdings 3" pitchFamily="18" charset="2"/>
              <a:buChar char=""/>
            </a:pPr>
            <a:r>
              <a:rPr lang="en-GB" sz="1600" dirty="0" smtClean="0">
                <a:latin typeface="Calibri" pitchFamily="34" charset="0"/>
                <a:cs typeface="Calibri" pitchFamily="34" charset="0"/>
              </a:rPr>
              <a:t>The technology is simple, the camera is converted into pure digital information and streamed to the system which reinterprets it as an image, the process is so common there is little or no slow down making them useful and with their prevalence, cheap.</a:t>
            </a:r>
          </a:p>
          <a:p>
            <a:pPr marL="287338" lvl="1" indent="-285750">
              <a:buFont typeface="Wingdings 3" pitchFamily="18" charset="2"/>
              <a:buChar char=""/>
            </a:pPr>
            <a:r>
              <a:rPr lang="en-GB" sz="1600" b="1" dirty="0" smtClean="0">
                <a:latin typeface="Calibri" pitchFamily="34" charset="0"/>
                <a:cs typeface="Calibri" pitchFamily="34" charset="0"/>
              </a:rPr>
              <a:t>Microphone</a:t>
            </a:r>
            <a:r>
              <a:rPr lang="en-GB" sz="1600" dirty="0" smtClean="0">
                <a:latin typeface="Calibri" pitchFamily="34" charset="0"/>
                <a:cs typeface="Calibri" pitchFamily="34" charset="0"/>
              </a:rPr>
              <a:t> – Most people overlook these until they realise they need them. Laptops for instance come with them built in to a small hole on the screen on the side. Full systems however need to have an external one. All system sound cards come with a jack socket for a microphone and as long as the sound card is installed properly, the microphone will work.</a:t>
            </a:r>
          </a:p>
          <a:p>
            <a:pPr marL="287338" lvl="1" indent="-285750">
              <a:buFont typeface="Wingdings 3" pitchFamily="18" charset="2"/>
              <a:buChar char=""/>
            </a:pPr>
            <a:r>
              <a:rPr lang="en-GB" sz="1600" dirty="0" smtClean="0">
                <a:latin typeface="Calibri" pitchFamily="34" charset="0"/>
                <a:cs typeface="Calibri" pitchFamily="34" charset="0"/>
              </a:rPr>
              <a:t>Microphones are reverse earphones, the technology for computer microphones has not changed, just slightly improved in size and quality. They can have sound limitation, reduced feedback, audio </a:t>
            </a:r>
            <a:r>
              <a:rPr lang="en-GB" sz="1600" dirty="0" err="1" smtClean="0">
                <a:latin typeface="Calibri" pitchFamily="34" charset="0"/>
                <a:cs typeface="Calibri" pitchFamily="34" charset="0"/>
              </a:rPr>
              <a:t>muxing</a:t>
            </a:r>
            <a:r>
              <a:rPr lang="en-GB" sz="1600" dirty="0" smtClean="0">
                <a:latin typeface="Calibri" pitchFamily="34" charset="0"/>
                <a:cs typeface="Calibri" pitchFamily="34" charset="0"/>
              </a:rPr>
              <a:t> etc</a:t>
            </a:r>
            <a:r>
              <a:rPr lang="en-GB" sz="1600" dirty="0">
                <a:latin typeface="Calibri" pitchFamily="34" charset="0"/>
                <a:cs typeface="Calibri" pitchFamily="34" charset="0"/>
              </a:rPr>
              <a:t>.</a:t>
            </a:r>
            <a:r>
              <a:rPr lang="en-GB" sz="1600" dirty="0" smtClean="0">
                <a:latin typeface="Calibri" pitchFamily="34" charset="0"/>
                <a:cs typeface="Calibri" pitchFamily="34" charset="0"/>
              </a:rPr>
              <a:t> but most of these are software controlled.</a:t>
            </a:r>
          </a:p>
          <a:p>
            <a:pPr marL="287338" lvl="1" indent="-285750">
              <a:buFont typeface="Wingdings 3" pitchFamily="18" charset="2"/>
              <a:buChar char=""/>
            </a:pPr>
            <a:r>
              <a:rPr lang="en-GB" sz="1600" dirty="0" smtClean="0">
                <a:latin typeface="Calibri" pitchFamily="34" charset="0"/>
                <a:cs typeface="Calibri" pitchFamily="34" charset="0"/>
              </a:rPr>
              <a:t>On a professional level they are used through the midi interface card for better quality but for everyone else, the system jack is enough.</a:t>
            </a:r>
          </a:p>
          <a:p>
            <a:pPr marL="1588" lvl="1" indent="0">
              <a:buNone/>
            </a:pPr>
            <a:r>
              <a:rPr lang="en-GB" sz="1600" b="1" dirty="0" smtClean="0">
                <a:latin typeface="Calibri" pitchFamily="34" charset="0"/>
                <a:cs typeface="Calibri" pitchFamily="34" charset="0"/>
              </a:rPr>
              <a:t>P1.4 </a:t>
            </a:r>
            <a:r>
              <a:rPr lang="en-GB" sz="1600" b="1" dirty="0">
                <a:latin typeface="Calibri" pitchFamily="34" charset="0"/>
                <a:cs typeface="Calibri" pitchFamily="34" charset="0"/>
              </a:rPr>
              <a:t>– Task </a:t>
            </a:r>
            <a:r>
              <a:rPr lang="en-GB" sz="1600" b="1" dirty="0" smtClean="0">
                <a:latin typeface="Calibri" pitchFamily="34" charset="0"/>
                <a:cs typeface="Calibri" pitchFamily="34" charset="0"/>
              </a:rPr>
              <a:t>04 </a:t>
            </a:r>
            <a:r>
              <a:rPr lang="en-GB" sz="1600" b="1" dirty="0">
                <a:latin typeface="Calibri" pitchFamily="34" charset="0"/>
                <a:cs typeface="Calibri" pitchFamily="34" charset="0"/>
              </a:rPr>
              <a:t>– </a:t>
            </a:r>
            <a:r>
              <a:rPr lang="en-GB" sz="1600" dirty="0">
                <a:latin typeface="Calibri" pitchFamily="34" charset="0"/>
                <a:cs typeface="Calibri" pitchFamily="34" charset="0"/>
              </a:rPr>
              <a:t>Create a User Guide that </a:t>
            </a:r>
            <a:r>
              <a:rPr lang="en-GB" sz="1600" dirty="0">
                <a:solidFill>
                  <a:schemeClr val="dk1"/>
                </a:solidFill>
                <a:latin typeface="Calibri" pitchFamily="34" charset="0"/>
                <a:cs typeface="Calibri" pitchFamily="34" charset="0"/>
              </a:rPr>
              <a:t>explains the forms, function and varieties of </a:t>
            </a:r>
            <a:r>
              <a:rPr lang="en-GB" sz="1600" dirty="0" smtClean="0">
                <a:solidFill>
                  <a:schemeClr val="dk1"/>
                </a:solidFill>
                <a:latin typeface="Calibri" pitchFamily="34" charset="0"/>
                <a:cs typeface="Calibri" pitchFamily="34" charset="0"/>
              </a:rPr>
              <a:t>input devices.</a:t>
            </a:r>
            <a:endParaRPr lang="en-GB" sz="1600" dirty="0">
              <a:solidFill>
                <a:schemeClr val="dk1"/>
              </a:solidFill>
              <a:latin typeface="Calibri" pitchFamily="34" charset="0"/>
              <a:cs typeface="Calibri" pitchFamily="34" charset="0"/>
            </a:endParaRPr>
          </a:p>
          <a:p>
            <a:pPr marL="287338" lvl="1" indent="-285750">
              <a:buFont typeface="Wingdings 3" pitchFamily="18" charset="2"/>
              <a:buChar char=""/>
            </a:pPr>
            <a:endParaRPr lang="en-GB" sz="1600" dirty="0" smtClean="0">
              <a:latin typeface="Calibri" pitchFamily="34" charset="0"/>
              <a:cs typeface="Calibri" pitchFamily="34" charset="0"/>
            </a:endParaRPr>
          </a:p>
        </p:txBody>
      </p:sp>
      <p:sp>
        <p:nvSpPr>
          <p:cNvPr id="18" name="Title 2"/>
          <p:cNvSpPr>
            <a:spLocks noGrp="1"/>
          </p:cNvSpPr>
          <p:nvPr>
            <p:ph type="title"/>
          </p:nvPr>
        </p:nvSpPr>
        <p:spPr>
          <a:xfrm>
            <a:off x="179512" y="116632"/>
            <a:ext cx="8733656" cy="360040"/>
          </a:xfrm>
        </p:spPr>
        <p:txBody>
          <a:bodyPr>
            <a:noAutofit/>
          </a:bodyPr>
          <a:lstStyle/>
          <a:p>
            <a:r>
              <a:rPr lang="en-GB" sz="2100" dirty="0" smtClean="0">
                <a:latin typeface="Calibri" pitchFamily="34" charset="0"/>
                <a:cs typeface="Calibri" pitchFamily="34" charset="0"/>
              </a:rPr>
              <a:t>P1.4 – Understanding Computer Components – Peripheral Devices - Input</a:t>
            </a:r>
            <a:endParaRPr lang="en-GB" sz="2100" dirty="0">
              <a:latin typeface="Calibri" pitchFamily="34" charset="0"/>
              <a:cs typeface="Calibri" pitchFamily="34" charset="0"/>
            </a:endParaRPr>
          </a:p>
        </p:txBody>
      </p:sp>
      <p:graphicFrame>
        <p:nvGraphicFramePr>
          <p:cNvPr id="5" name="Table 4"/>
          <p:cNvGraphicFramePr>
            <a:graphicFrameLocks noGrp="1"/>
          </p:cNvGraphicFramePr>
          <p:nvPr>
            <p:extLst>
              <p:ext uri="{D42A27DB-BD31-4B8C-83A1-F6EECF244321}">
                <p14:modId xmlns:p14="http://schemas.microsoft.com/office/powerpoint/2010/main" val="3164713904"/>
              </p:ext>
            </p:extLst>
          </p:nvPr>
        </p:nvGraphicFramePr>
        <p:xfrm>
          <a:off x="179512" y="6076528"/>
          <a:ext cx="8784976" cy="304800"/>
        </p:xfrm>
        <a:graphic>
          <a:graphicData uri="http://schemas.openxmlformats.org/drawingml/2006/table">
            <a:tbl>
              <a:tblPr firstRow="1" bandRow="1">
                <a:tableStyleId>{5C22544A-7EE6-4342-B048-85BDC9FD1C3A}</a:tableStyleId>
              </a:tblPr>
              <a:tblGrid>
                <a:gridCol w="2592288"/>
                <a:gridCol w="1800200"/>
                <a:gridCol w="2088232"/>
                <a:gridCol w="2304256"/>
              </a:tblGrid>
              <a:tr h="226824">
                <a:tc>
                  <a:txBody>
                    <a:bodyPr/>
                    <a:lstStyle/>
                    <a:p>
                      <a:pPr algn="ctr"/>
                      <a:r>
                        <a:rPr lang="en-GB" sz="1400" dirty="0" smtClean="0"/>
                        <a:t>Cameras</a:t>
                      </a:r>
                      <a:endParaRPr lang="en-GB" sz="1400" dirty="0"/>
                    </a:p>
                  </a:txBody>
                  <a:tcPr/>
                </a:tc>
                <a:tc>
                  <a:txBody>
                    <a:bodyPr/>
                    <a:lstStyle/>
                    <a:p>
                      <a:pPr algn="ctr"/>
                      <a:r>
                        <a:rPr lang="en-GB" sz="1400" dirty="0" smtClean="0"/>
                        <a:t>Scanners</a:t>
                      </a:r>
                      <a:endParaRPr lang="en-GB" sz="1400" dirty="0"/>
                    </a:p>
                  </a:txBody>
                  <a:tcPr/>
                </a:tc>
                <a:tc>
                  <a:txBody>
                    <a:bodyPr/>
                    <a:lstStyle/>
                    <a:p>
                      <a:pPr algn="ctr"/>
                      <a:r>
                        <a:rPr lang="en-GB" sz="1400" dirty="0" err="1" smtClean="0"/>
                        <a:t>WebCam</a:t>
                      </a:r>
                      <a:endParaRPr lang="en-GB" sz="1400" dirty="0"/>
                    </a:p>
                  </a:txBody>
                  <a:tcPr/>
                </a:tc>
                <a:tc>
                  <a:txBody>
                    <a:bodyPr/>
                    <a:lstStyle/>
                    <a:p>
                      <a:pPr algn="ctr"/>
                      <a:r>
                        <a:rPr lang="en-GB" sz="1400" dirty="0" smtClean="0"/>
                        <a:t>Microphone</a:t>
                      </a:r>
                      <a:endParaRPr lang="en-GB" sz="1400" dirty="0"/>
                    </a:p>
                  </a:txBody>
                  <a:tcPr/>
                </a:tc>
              </a:tr>
            </a:tbl>
          </a:graphicData>
        </a:graphic>
      </p:graphicFrame>
    </p:spTree>
    <p:extLst>
      <p:ext uri="{BB962C8B-B14F-4D97-AF65-F5344CB8AC3E}">
        <p14:creationId xmlns:p14="http://schemas.microsoft.com/office/powerpoint/2010/main" val="3300963301"/>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548680"/>
            <a:ext cx="8424936" cy="5760640"/>
          </a:xfrm>
        </p:spPr>
        <p:txBody>
          <a:bodyPr>
            <a:noAutofit/>
          </a:bodyPr>
          <a:lstStyle/>
          <a:p>
            <a:pPr marL="255588" indent="-255588">
              <a:spcAft>
                <a:spcPts val="600"/>
              </a:spcAft>
            </a:pPr>
            <a:r>
              <a:rPr lang="en-GB" sz="1600" dirty="0" smtClean="0">
                <a:latin typeface="Calibri" pitchFamily="34" charset="0"/>
              </a:rPr>
              <a:t>In order for systems to connect to a network they need cables, or Wi-Fi. Cables are simply faster and in a network, work, school environment, cables are the default. With the exclusion of Fibre Optic and the increased used of Wi-Fi, cabling has changed little other than the move towards RJ45.</a:t>
            </a:r>
          </a:p>
          <a:p>
            <a:pPr marL="255588" indent="-255588">
              <a:spcAft>
                <a:spcPts val="600"/>
              </a:spcAft>
            </a:pPr>
            <a:r>
              <a:rPr lang="en-GB" sz="1600" b="1" dirty="0" smtClean="0">
                <a:latin typeface="Calibri" pitchFamily="34" charset="0"/>
              </a:rPr>
              <a:t>Coaxial Cable</a:t>
            </a:r>
            <a:r>
              <a:rPr lang="en-GB" sz="1600" dirty="0" smtClean="0">
                <a:latin typeface="Calibri" pitchFamily="34" charset="0"/>
              </a:rPr>
              <a:t> - You can construct an Ethernet network by using one of two different types of cable: </a:t>
            </a:r>
            <a:r>
              <a:rPr lang="en-GB" sz="1600" i="1" dirty="0" smtClean="0">
                <a:latin typeface="Calibri" pitchFamily="34" charset="0"/>
              </a:rPr>
              <a:t>coaxial cable, which resembles TV cable, or twisted-pair cable, </a:t>
            </a:r>
            <a:r>
              <a:rPr lang="en-GB" sz="1600" dirty="0" smtClean="0">
                <a:latin typeface="Calibri" pitchFamily="34" charset="0"/>
              </a:rPr>
              <a:t>which looks like phone cable. Twisted-pair cable is sometimes called </a:t>
            </a:r>
            <a:r>
              <a:rPr lang="en-GB" sz="1600" i="1" dirty="0" smtClean="0">
                <a:latin typeface="Calibri" pitchFamily="34" charset="0"/>
              </a:rPr>
              <a:t>UTP, </a:t>
            </a:r>
            <a:r>
              <a:rPr lang="en-GB" sz="1600" dirty="0" smtClean="0">
                <a:latin typeface="Calibri" pitchFamily="34" charset="0"/>
              </a:rPr>
              <a:t>or </a:t>
            </a:r>
            <a:r>
              <a:rPr lang="en-GB" sz="1600" i="1" dirty="0" smtClean="0">
                <a:latin typeface="Calibri" pitchFamily="34" charset="0"/>
              </a:rPr>
              <a:t>10BaseT cable</a:t>
            </a:r>
            <a:r>
              <a:rPr lang="en-GB" sz="1600" dirty="0" smtClean="0">
                <a:latin typeface="Calibri" pitchFamily="34" charset="0"/>
              </a:rPr>
              <a:t>.</a:t>
            </a:r>
          </a:p>
          <a:p>
            <a:pPr marL="255588" indent="-255588">
              <a:spcAft>
                <a:spcPts val="600"/>
              </a:spcAft>
            </a:pPr>
            <a:r>
              <a:rPr lang="en-GB" sz="1600" dirty="0" smtClean="0">
                <a:latin typeface="Calibri" pitchFamily="34" charset="0"/>
              </a:rPr>
              <a:t>This </a:t>
            </a:r>
            <a:r>
              <a:rPr lang="en-GB" sz="1600" dirty="0">
                <a:latin typeface="Calibri" pitchFamily="34" charset="0"/>
              </a:rPr>
              <a:t>type of cable that was once popular for Ethernet networks is coaxial cable,</a:t>
            </a:r>
            <a:br>
              <a:rPr lang="en-GB" sz="1600" dirty="0">
                <a:latin typeface="Calibri" pitchFamily="34" charset="0"/>
              </a:rPr>
            </a:br>
            <a:r>
              <a:rPr lang="en-GB" sz="1600" dirty="0">
                <a:latin typeface="Calibri" pitchFamily="34" charset="0"/>
              </a:rPr>
              <a:t> sometimes called </a:t>
            </a:r>
            <a:r>
              <a:rPr lang="en-GB" sz="1600" i="1" dirty="0">
                <a:latin typeface="Calibri" pitchFamily="34" charset="0"/>
              </a:rPr>
              <a:t>thinnet  or BNC cable because of the type of connectors </a:t>
            </a:r>
            <a:br>
              <a:rPr lang="en-GB" sz="1600" i="1" dirty="0">
                <a:latin typeface="Calibri" pitchFamily="34" charset="0"/>
              </a:rPr>
            </a:br>
            <a:r>
              <a:rPr lang="en-GB" sz="1600" dirty="0">
                <a:latin typeface="Calibri" pitchFamily="34" charset="0"/>
              </a:rPr>
              <a:t>used on each end of the cable. Thinnet cable operates only at 10Mbps and </a:t>
            </a:r>
            <a:br>
              <a:rPr lang="en-GB" sz="1600" dirty="0">
                <a:latin typeface="Calibri" pitchFamily="34" charset="0"/>
              </a:rPr>
            </a:br>
            <a:r>
              <a:rPr lang="en-GB" sz="1600" dirty="0">
                <a:latin typeface="Calibri" pitchFamily="34" charset="0"/>
              </a:rPr>
              <a:t>is rarely used for new networks. However, you’ll find plenty of existing </a:t>
            </a:r>
            <a:br>
              <a:rPr lang="en-GB" sz="1600" dirty="0">
                <a:latin typeface="Calibri" pitchFamily="34" charset="0"/>
              </a:rPr>
            </a:br>
            <a:r>
              <a:rPr lang="en-GB" sz="1600" dirty="0">
                <a:latin typeface="Calibri" pitchFamily="34" charset="0"/>
              </a:rPr>
              <a:t>thinnet networks still being used.</a:t>
            </a:r>
          </a:p>
          <a:p>
            <a:pPr marL="255588" indent="-255588">
              <a:spcAft>
                <a:spcPts val="600"/>
              </a:spcAft>
            </a:pPr>
            <a:r>
              <a:rPr lang="en-GB" sz="1600" dirty="0" smtClean="0">
                <a:latin typeface="Calibri" pitchFamily="34" charset="0"/>
              </a:rPr>
              <a:t>You may encounter other types of cable in an existing network: thick yellow cable that used to be the only type of cable used for Ethernet, fibre-optic cables that span long distances at high speeds, or thick twisted-pair bundles that carry multiple sets of twisted-pair cable between wiring closets in a large building. For all but the largest networks, the choice is between coaxial cable and twisted-pair cable.</a:t>
            </a:r>
          </a:p>
          <a:p>
            <a:pPr marL="255588" indent="-255588"/>
            <a:r>
              <a:rPr lang="en-GB" sz="1600" b="1" dirty="0" smtClean="0">
                <a:latin typeface="Calibri" pitchFamily="34" charset="0"/>
              </a:rPr>
              <a:t>Twisted-pair cable</a:t>
            </a:r>
            <a:r>
              <a:rPr lang="en-GB" sz="1600" dirty="0" smtClean="0">
                <a:latin typeface="Calibri" pitchFamily="34" charset="0"/>
              </a:rPr>
              <a:t> - The most popular type of cable today is twisted-pair cable, or UTP (Unshielded Twisted Pair).  UTP cable is even cheaper than thin coaxial cable, and  best of all, many modern buildings are already wired with twisted-pair cable because this type of wiring is often used with modern phone systems.</a:t>
            </a:r>
          </a:p>
        </p:txBody>
      </p:sp>
      <p:pic>
        <p:nvPicPr>
          <p:cNvPr id="1026" name="Picture 2"/>
          <p:cNvPicPr>
            <a:picLocks noChangeAspect="1" noChangeArrowheads="1"/>
          </p:cNvPicPr>
          <p:nvPr/>
        </p:nvPicPr>
        <p:blipFill rotWithShape="1">
          <a:blip r:embed="rId2" cstate="print"/>
          <a:srcRect l="40596" t="74897" r="51210" b="15115"/>
          <a:stretch/>
        </p:blipFill>
        <p:spPr bwMode="auto">
          <a:xfrm>
            <a:off x="7956376" y="2291320"/>
            <a:ext cx="969261" cy="738484"/>
          </a:xfrm>
          <a:prstGeom prst="rect">
            <a:avLst/>
          </a:prstGeom>
          <a:ln>
            <a:noFill/>
          </a:ln>
          <a:effectLst>
            <a:outerShdw blurRad="292100" dist="139700" dir="2700000" algn="tl" rotWithShape="0">
              <a:srgbClr val="333333">
                <a:alpha val="65000"/>
              </a:srgbClr>
            </a:outerShdw>
          </a:effectLst>
        </p:spPr>
      </p:pic>
      <p:pic>
        <p:nvPicPr>
          <p:cNvPr id="1027" name="Picture 3"/>
          <p:cNvPicPr>
            <a:picLocks noChangeAspect="1" noChangeArrowheads="1"/>
          </p:cNvPicPr>
          <p:nvPr/>
        </p:nvPicPr>
        <p:blipFill rotWithShape="1">
          <a:blip r:embed="rId3" cstate="print"/>
          <a:srcRect l="41263" t="73270" r="47501" b="16925"/>
          <a:stretch/>
        </p:blipFill>
        <p:spPr bwMode="auto">
          <a:xfrm>
            <a:off x="7670043" y="3212976"/>
            <a:ext cx="1255594" cy="684889"/>
          </a:xfrm>
          <a:prstGeom prst="rect">
            <a:avLst/>
          </a:prstGeom>
          <a:ln>
            <a:noFill/>
          </a:ln>
          <a:effectLst>
            <a:outerShdw blurRad="292100" dist="139700" dir="2700000" algn="tl" rotWithShape="0">
              <a:srgbClr val="333333">
                <a:alpha val="65000"/>
              </a:srgbClr>
            </a:outerShdw>
          </a:effectLst>
        </p:spPr>
      </p:pic>
      <p:sp>
        <p:nvSpPr>
          <p:cNvPr id="7" name="Title 2"/>
          <p:cNvSpPr>
            <a:spLocks noGrp="1"/>
          </p:cNvSpPr>
          <p:nvPr>
            <p:ph type="title"/>
          </p:nvPr>
        </p:nvSpPr>
        <p:spPr>
          <a:xfrm>
            <a:off x="179512" y="116632"/>
            <a:ext cx="8733656" cy="360040"/>
          </a:xfrm>
        </p:spPr>
        <p:txBody>
          <a:bodyPr>
            <a:noAutofit/>
          </a:bodyPr>
          <a:lstStyle/>
          <a:p>
            <a:r>
              <a:rPr lang="en-GB" sz="2100" dirty="0" smtClean="0">
                <a:latin typeface="Calibri" pitchFamily="34" charset="0"/>
                <a:cs typeface="Calibri" pitchFamily="34" charset="0"/>
              </a:rPr>
              <a:t>P1.5 – Understanding Computer Components – Peripheral Devices - Cabling</a:t>
            </a:r>
            <a:endParaRPr lang="en-GB" sz="2100" dirty="0">
              <a:latin typeface="Calibri" pitchFamily="34" charset="0"/>
              <a:cs typeface="Calibri" pitchFamily="34" charset="0"/>
            </a:endParaRPr>
          </a:p>
        </p:txBody>
      </p:sp>
    </p:spTree>
    <p:extLst>
      <p:ext uri="{BB962C8B-B14F-4D97-AF65-F5344CB8AC3E}">
        <p14:creationId xmlns:p14="http://schemas.microsoft.com/office/powerpoint/2010/main" val="414476207"/>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548680"/>
            <a:ext cx="8640960" cy="5832648"/>
          </a:xfrm>
        </p:spPr>
        <p:txBody>
          <a:bodyPr>
            <a:noAutofit/>
          </a:bodyPr>
          <a:lstStyle/>
          <a:p>
            <a:pPr marL="269875" indent="-255588">
              <a:spcAft>
                <a:spcPts val="600"/>
              </a:spcAft>
            </a:pPr>
            <a:r>
              <a:rPr lang="en-GB" sz="1600" b="1" dirty="0" smtClean="0">
                <a:latin typeface="Calibri" pitchFamily="34" charset="0"/>
              </a:rPr>
              <a:t>BNC connectors - </a:t>
            </a:r>
            <a:r>
              <a:rPr lang="en-GB" sz="1600" dirty="0" smtClean="0">
                <a:latin typeface="Calibri" pitchFamily="34" charset="0"/>
              </a:rPr>
              <a:t>You attach thinnet to the network interface card by using a goofy twist on connector called a </a:t>
            </a:r>
            <a:r>
              <a:rPr lang="en-GB" sz="1600" b="1" dirty="0" smtClean="0">
                <a:latin typeface="Calibri" pitchFamily="34" charset="0"/>
              </a:rPr>
              <a:t>BNC</a:t>
            </a:r>
            <a:r>
              <a:rPr lang="en-GB" sz="1600" dirty="0" smtClean="0">
                <a:latin typeface="Calibri" pitchFamily="34" charset="0"/>
              </a:rPr>
              <a:t> connector. You can purchase preassembled cables with BNC connectors already attached in lengths of 25 or 50 feet, or you can buy bulk cable on a big spool and attach the connectors yourself by using a special tool called a crimper. With coaxial cables, you connect your computers point-to-point in a bus topology. At each computer, a </a:t>
            </a:r>
            <a:r>
              <a:rPr lang="en-GB" sz="1600" b="1" dirty="0" smtClean="0">
                <a:latin typeface="Calibri" pitchFamily="34" charset="0"/>
              </a:rPr>
              <a:t>T connector</a:t>
            </a:r>
            <a:r>
              <a:rPr lang="en-GB" sz="1600" dirty="0" smtClean="0">
                <a:latin typeface="Calibri" pitchFamily="34" charset="0"/>
              </a:rPr>
              <a:t> is used to connect two cables to the network interface card.</a:t>
            </a:r>
          </a:p>
          <a:p>
            <a:pPr marL="268288" indent="-255588">
              <a:spcAft>
                <a:spcPts val="600"/>
              </a:spcAft>
            </a:pPr>
            <a:r>
              <a:rPr lang="en-GB" sz="1600" dirty="0" smtClean="0">
                <a:latin typeface="Calibri" pitchFamily="34" charset="0"/>
              </a:rPr>
              <a:t>A special plug called a </a:t>
            </a:r>
            <a:r>
              <a:rPr lang="en-GB" sz="1600" b="1" dirty="0" smtClean="0">
                <a:latin typeface="Calibri" pitchFamily="34" charset="0"/>
              </a:rPr>
              <a:t>terminator </a:t>
            </a:r>
            <a:r>
              <a:rPr lang="en-GB" sz="1600" dirty="0" smtClean="0">
                <a:latin typeface="Calibri" pitchFamily="34" charset="0"/>
              </a:rPr>
              <a:t>is required at each end of a series of thinnet cables. The terminator prevents data from hitting a dead end and returns the information back down the line.</a:t>
            </a:r>
          </a:p>
          <a:p>
            <a:pPr marL="268288" indent="-255588">
              <a:spcAft>
                <a:spcPts val="600"/>
              </a:spcAft>
            </a:pPr>
            <a:r>
              <a:rPr lang="en-GB" sz="1600" dirty="0" smtClean="0">
                <a:latin typeface="Calibri" pitchFamily="34" charset="0"/>
              </a:rPr>
              <a:t>The cables strung end-to-end from one terminator to the other are collectively called a </a:t>
            </a:r>
            <a:r>
              <a:rPr lang="en-GB" sz="1600" b="1" dirty="0" smtClean="0">
                <a:latin typeface="Calibri" pitchFamily="34" charset="0"/>
              </a:rPr>
              <a:t>segment</a:t>
            </a:r>
            <a:r>
              <a:rPr lang="en-GB" sz="1600" dirty="0" smtClean="0">
                <a:latin typeface="Calibri" pitchFamily="34" charset="0"/>
              </a:rPr>
              <a:t>. The maximum length of a thinnet segment is about 200 meters (actually, 185 meters). You can connect as many as 30 computers on one segment. To span a distance greater than 185 metres or to connect more than 30 computers, you must use two or more segments with a device called a </a:t>
            </a:r>
            <a:r>
              <a:rPr lang="en-GB" sz="1600" b="1" dirty="0" smtClean="0">
                <a:latin typeface="Calibri" pitchFamily="34" charset="0"/>
              </a:rPr>
              <a:t>repeater</a:t>
            </a:r>
            <a:r>
              <a:rPr lang="en-GB" sz="1600" dirty="0" smtClean="0">
                <a:latin typeface="Calibri" pitchFamily="34" charset="0"/>
              </a:rPr>
              <a:t> to connect each segment.</a:t>
            </a:r>
          </a:p>
          <a:p>
            <a:pPr marL="273050" indent="-260350">
              <a:spcAft>
                <a:spcPts val="600"/>
              </a:spcAft>
            </a:pPr>
            <a:r>
              <a:rPr lang="en-GB" sz="1600" b="1" dirty="0" smtClean="0">
                <a:latin typeface="Calibri" pitchFamily="34" charset="0"/>
              </a:rPr>
              <a:t>RJ45 Connectors - </a:t>
            </a:r>
            <a:r>
              <a:rPr lang="en-GB" sz="1600" dirty="0" smtClean="0">
                <a:latin typeface="Calibri" pitchFamily="34" charset="0"/>
              </a:rPr>
              <a:t>UTP cable connectors look like modular phone connectors but are a bit larger. UTP connectors are officially called </a:t>
            </a:r>
            <a:r>
              <a:rPr lang="en-GB" sz="1600" b="1" dirty="0" smtClean="0">
                <a:latin typeface="Calibri" pitchFamily="34" charset="0"/>
              </a:rPr>
              <a:t>RJ-45 connectors</a:t>
            </a:r>
            <a:r>
              <a:rPr lang="en-GB" sz="1600" dirty="0" smtClean="0">
                <a:latin typeface="Calibri" pitchFamily="34" charset="0"/>
              </a:rPr>
              <a:t>. Like thinnet cable, UTP cable is also sold in prefabricated lengths. However, RJ-45 connectors are much easier to attach to bulk UTP cable than BNC cables are to attach to bulk coaxial cable. They simply plug into the network card like a telephone plugs into the wall.</a:t>
            </a:r>
          </a:p>
          <a:p>
            <a:pPr marL="255588" indent="-255588">
              <a:spcAft>
                <a:spcPts val="600"/>
              </a:spcAft>
            </a:pPr>
            <a:r>
              <a:rPr lang="en-GB" sz="1600" dirty="0" smtClean="0">
                <a:latin typeface="Calibri" pitchFamily="34" charset="0"/>
              </a:rPr>
              <a:t>The maximum allowable cable length between the hub and the computer is 100 metres (about 328 feet) All computers now come with an RJ45 connector socket because this is becoming the standard method of base unit connectivity.</a:t>
            </a:r>
          </a:p>
        </p:txBody>
      </p:sp>
      <p:sp>
        <p:nvSpPr>
          <p:cNvPr id="5" name="Title 2"/>
          <p:cNvSpPr>
            <a:spLocks noGrp="1"/>
          </p:cNvSpPr>
          <p:nvPr>
            <p:ph type="title"/>
          </p:nvPr>
        </p:nvSpPr>
        <p:spPr>
          <a:xfrm>
            <a:off x="179512" y="116632"/>
            <a:ext cx="8733656" cy="360040"/>
          </a:xfrm>
        </p:spPr>
        <p:txBody>
          <a:bodyPr>
            <a:noAutofit/>
          </a:bodyPr>
          <a:lstStyle/>
          <a:p>
            <a:r>
              <a:rPr lang="en-GB" sz="2100" dirty="0" smtClean="0">
                <a:latin typeface="Calibri" pitchFamily="34" charset="0"/>
                <a:cs typeface="Calibri" pitchFamily="34" charset="0"/>
              </a:rPr>
              <a:t>P1.5 – Understanding Computer Components – Peripheral Devices - Cabling</a:t>
            </a:r>
            <a:endParaRPr lang="en-GB" sz="2100" dirty="0">
              <a:latin typeface="Calibri" pitchFamily="34" charset="0"/>
              <a:cs typeface="Calibri" pitchFamily="34" charset="0"/>
            </a:endParaRPr>
          </a:p>
        </p:txBody>
      </p:sp>
    </p:spTree>
    <p:extLst>
      <p:ext uri="{BB962C8B-B14F-4D97-AF65-F5344CB8AC3E}">
        <p14:creationId xmlns:p14="http://schemas.microsoft.com/office/powerpoint/2010/main" val="562966879"/>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79512" y="620688"/>
            <a:ext cx="8640960" cy="5472608"/>
          </a:xfrm>
        </p:spPr>
        <p:txBody>
          <a:bodyPr>
            <a:noAutofit/>
          </a:bodyPr>
          <a:lstStyle/>
          <a:p>
            <a:pPr marL="255588" indent="-255588">
              <a:spcAft>
                <a:spcPts val="600"/>
              </a:spcAft>
            </a:pPr>
            <a:r>
              <a:rPr lang="en-GB" sz="2000" b="1" dirty="0" smtClean="0">
                <a:latin typeface="Calibri" pitchFamily="34" charset="0"/>
              </a:rPr>
              <a:t>STP – Shielded Twisted pair - </a:t>
            </a:r>
            <a:r>
              <a:rPr lang="en-GB" sz="2000" dirty="0" smtClean="0">
                <a:latin typeface="Calibri" pitchFamily="34" charset="0"/>
              </a:rPr>
              <a:t>In environments that have a lot of electrical interference, such as factories, you may want to use shielded twisted-pair cable, also known as STP. Because STP can be as much as three times more expensive than regular UTP, you won’t want to use STP unless you have to. With a little care, UTP can withstand the amount of electrical interference found in a normal office environment.</a:t>
            </a:r>
          </a:p>
          <a:p>
            <a:pPr marL="255588" indent="-255588">
              <a:spcAft>
                <a:spcPts val="600"/>
              </a:spcAft>
            </a:pPr>
            <a:r>
              <a:rPr lang="en-GB" sz="2000" dirty="0" smtClean="0">
                <a:latin typeface="Calibri" pitchFamily="34" charset="0"/>
              </a:rPr>
              <a:t>Most STP cable is shielded by a layer of Aluminium foil. For buildings with unusually high amounts of electrical interference, you can use more expensive braided copper shielding for even more protection.</a:t>
            </a:r>
          </a:p>
          <a:p>
            <a:pPr marL="255588" indent="-255588">
              <a:spcAft>
                <a:spcPts val="600"/>
              </a:spcAft>
            </a:pPr>
            <a:r>
              <a:rPr lang="en-GB" sz="2000" b="1" dirty="0" smtClean="0">
                <a:latin typeface="Calibri" pitchFamily="34" charset="0"/>
              </a:rPr>
              <a:t>Category 5 (Cat5) - </a:t>
            </a:r>
            <a:r>
              <a:rPr lang="en-GB" sz="2000" dirty="0" smtClean="0">
                <a:latin typeface="Calibri" pitchFamily="34" charset="0"/>
              </a:rPr>
              <a:t>Category 5 or Cat 5 is a standard measure for cabling, Cat1 for Voice to Cat6 for 1000Mbps. Cat5 is the standard 100MBps cabling required for modern networking. If you’re installing cable for a Fast Ethernet system, you should be extra careful to follow the rules of Category-5 cabling. That means, among other things, making sure that you use Category-5 components throughout. The cable and all the connectors must be up to Category-5 specs. When you attach the connectors, don’t untwist more than 1⁄2 inch of cable. And don’t try to stretch the cable runs beyond the 100-meter </a:t>
            </a:r>
            <a:br>
              <a:rPr lang="en-GB" sz="2000" dirty="0" smtClean="0">
                <a:latin typeface="Calibri" pitchFamily="34" charset="0"/>
              </a:rPr>
            </a:br>
            <a:r>
              <a:rPr lang="en-GB" sz="2000" dirty="0" smtClean="0">
                <a:latin typeface="Calibri" pitchFamily="34" charset="0"/>
              </a:rPr>
              <a:t>maximum.</a:t>
            </a:r>
          </a:p>
        </p:txBody>
      </p:sp>
      <p:pic>
        <p:nvPicPr>
          <p:cNvPr id="6146" name="Picture 2"/>
          <p:cNvPicPr>
            <a:picLocks noChangeAspect="1" noChangeArrowheads="1"/>
          </p:cNvPicPr>
          <p:nvPr/>
        </p:nvPicPr>
        <p:blipFill>
          <a:blip r:embed="rId2" cstate="print"/>
          <a:srcRect l="40453" t="79020" r="51869" b="10761"/>
          <a:stretch>
            <a:fillRect/>
          </a:stretch>
        </p:blipFill>
        <p:spPr bwMode="auto">
          <a:xfrm>
            <a:off x="7740352" y="5507031"/>
            <a:ext cx="1224136" cy="1018313"/>
          </a:xfrm>
          <a:prstGeom prst="rect">
            <a:avLst/>
          </a:prstGeom>
          <a:noFill/>
          <a:ln w="9525">
            <a:noFill/>
            <a:miter lim="800000"/>
            <a:headEnd/>
            <a:tailEnd/>
          </a:ln>
        </p:spPr>
      </p:pic>
      <p:sp>
        <p:nvSpPr>
          <p:cNvPr id="6" name="Title 2"/>
          <p:cNvSpPr>
            <a:spLocks noGrp="1"/>
          </p:cNvSpPr>
          <p:nvPr>
            <p:ph type="title"/>
          </p:nvPr>
        </p:nvSpPr>
        <p:spPr>
          <a:xfrm>
            <a:off x="179512" y="116632"/>
            <a:ext cx="8733656" cy="360040"/>
          </a:xfrm>
        </p:spPr>
        <p:txBody>
          <a:bodyPr>
            <a:noAutofit/>
          </a:bodyPr>
          <a:lstStyle/>
          <a:p>
            <a:r>
              <a:rPr lang="en-GB" sz="2100" dirty="0" smtClean="0">
                <a:latin typeface="Calibri" pitchFamily="34" charset="0"/>
                <a:cs typeface="Calibri" pitchFamily="34" charset="0"/>
              </a:rPr>
              <a:t>P1.5 – Understanding Computer Components – Peripheral Devices - Cabling</a:t>
            </a:r>
            <a:endParaRPr lang="en-GB" sz="2100" dirty="0">
              <a:latin typeface="Calibri" pitchFamily="34" charset="0"/>
              <a:cs typeface="Calibri" pitchFamily="34" charset="0"/>
            </a:endParaRPr>
          </a:p>
        </p:txBody>
      </p:sp>
    </p:spTree>
    <p:extLst>
      <p:ext uri="{BB962C8B-B14F-4D97-AF65-F5344CB8AC3E}">
        <p14:creationId xmlns:p14="http://schemas.microsoft.com/office/powerpoint/2010/main" val="3835118629"/>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79512" y="620688"/>
            <a:ext cx="8784976" cy="5688632"/>
          </a:xfrm>
        </p:spPr>
        <p:txBody>
          <a:bodyPr>
            <a:noAutofit/>
          </a:bodyPr>
          <a:lstStyle/>
          <a:p>
            <a:pPr marL="255588" indent="-255588">
              <a:spcAft>
                <a:spcPts val="600"/>
              </a:spcAft>
            </a:pPr>
            <a:r>
              <a:rPr lang="en-GB" sz="1800" b="1" dirty="0" smtClean="0">
                <a:latin typeface="Calibri" pitchFamily="34" charset="0"/>
              </a:rPr>
              <a:t>UTP (Unshielded twisted Pairs) - </a:t>
            </a:r>
            <a:r>
              <a:rPr lang="en-GB" sz="1800" dirty="0" smtClean="0">
                <a:latin typeface="Calibri" pitchFamily="34" charset="0"/>
              </a:rPr>
              <a:t>Unshielded twisted-pair cable (also known as UTP) became popular in the 1990s because it’s easier to install, lighter, more reliable, and offers more flexibility in how networks are designed. 10BaseT networks use a star topology with hubs at the centre of each star. Although the maximum length of 10BaseT cable is only 100 meters, hubs can be chained together to extend networks well beyond the 100-meter limit.</a:t>
            </a:r>
          </a:p>
          <a:p>
            <a:pPr marL="255588" indent="-255588">
              <a:spcAft>
                <a:spcPts val="600"/>
              </a:spcAft>
            </a:pPr>
            <a:r>
              <a:rPr lang="en-GB" sz="1800" dirty="0" smtClean="0">
                <a:latin typeface="Calibri" pitchFamily="34" charset="0"/>
              </a:rPr>
              <a:t>10BaseT cable has four pairs of wires that are twisted together throughout the entire span of the cable. However, 10BaseT uses only two of these wire pairs, so the unused pairs are spares. UTP cable is even cheaper than thin coaxial cable, and best of all, many modern buildings are already wired with twisted-pair cable because this type of wiring is often used with modern phone systems.</a:t>
            </a:r>
          </a:p>
          <a:p>
            <a:pPr marL="255588" indent="-255588">
              <a:spcAft>
                <a:spcPts val="600"/>
              </a:spcAft>
            </a:pPr>
            <a:r>
              <a:rPr lang="en-GB" sz="1800" b="1" dirty="0" smtClean="0">
                <a:latin typeface="Calibri" pitchFamily="34" charset="0"/>
              </a:rPr>
              <a:t>Fibre optic – Fibre Optic </a:t>
            </a:r>
            <a:r>
              <a:rPr lang="en-GB" sz="1800" dirty="0" smtClean="0">
                <a:latin typeface="Calibri" pitchFamily="34" charset="0"/>
              </a:rPr>
              <a:t>is called 10BaseFX. Because fibre-optic cable is expensive and tricky to install, it isn’t used much for individual computers in a network. However, it’s commonly used as a network </a:t>
            </a:r>
            <a:r>
              <a:rPr lang="en-GB" sz="1800" b="1" dirty="0" smtClean="0">
                <a:latin typeface="Calibri" pitchFamily="34" charset="0"/>
              </a:rPr>
              <a:t>backbone</a:t>
            </a:r>
            <a:r>
              <a:rPr lang="en-GB" sz="1800" dirty="0" smtClean="0">
                <a:latin typeface="Calibri" pitchFamily="34" charset="0"/>
              </a:rPr>
              <a:t>. For example, a fibre backbone is often used to connect individual workgroup hubs to routers and servers.</a:t>
            </a:r>
          </a:p>
          <a:p>
            <a:pPr marL="255588" indent="-255588">
              <a:spcAft>
                <a:spcPts val="600"/>
              </a:spcAft>
            </a:pPr>
            <a:r>
              <a:rPr lang="en-GB" sz="1800" dirty="0" smtClean="0">
                <a:latin typeface="Calibri" pitchFamily="34" charset="0"/>
              </a:rPr>
              <a:t>Fibre-optic networks also require NICs. Fibre-optic NICs are still too expensive for desktop use in most networks. Instead, they’re used for high-speed backbones. If a server connects to a high-speed fibre backbone, it will need a fibre-optic NIC that matches the fibre-optic cable being used.</a:t>
            </a:r>
          </a:p>
        </p:txBody>
      </p:sp>
      <p:sp>
        <p:nvSpPr>
          <p:cNvPr id="5" name="Title 2"/>
          <p:cNvSpPr>
            <a:spLocks noGrp="1"/>
          </p:cNvSpPr>
          <p:nvPr>
            <p:ph type="title"/>
          </p:nvPr>
        </p:nvSpPr>
        <p:spPr>
          <a:xfrm>
            <a:off x="179512" y="116632"/>
            <a:ext cx="8733656" cy="360040"/>
          </a:xfrm>
        </p:spPr>
        <p:txBody>
          <a:bodyPr>
            <a:noAutofit/>
          </a:bodyPr>
          <a:lstStyle/>
          <a:p>
            <a:r>
              <a:rPr lang="en-GB" sz="2100" dirty="0" smtClean="0">
                <a:latin typeface="Calibri" pitchFamily="34" charset="0"/>
                <a:cs typeface="Calibri" pitchFamily="34" charset="0"/>
              </a:rPr>
              <a:t>P1.5 – Understanding Computer Components – Peripheral Devices - Cabling</a:t>
            </a:r>
            <a:endParaRPr lang="en-GB" sz="2100" dirty="0">
              <a:latin typeface="Calibri" pitchFamily="34" charset="0"/>
              <a:cs typeface="Calibri" pitchFamily="34" charset="0"/>
            </a:endParaRPr>
          </a:p>
        </p:txBody>
      </p:sp>
    </p:spTree>
    <p:extLst>
      <p:ext uri="{BB962C8B-B14F-4D97-AF65-F5344CB8AC3E}">
        <p14:creationId xmlns:p14="http://schemas.microsoft.com/office/powerpoint/2010/main" val="111203735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1398439439"/>
              </p:ext>
            </p:extLst>
          </p:nvPr>
        </p:nvGraphicFramePr>
        <p:xfrm>
          <a:off x="179512" y="764704"/>
          <a:ext cx="8784976" cy="5669280"/>
        </p:xfrm>
        <a:graphic>
          <a:graphicData uri="http://schemas.openxmlformats.org/drawingml/2006/table">
            <a:tbl>
              <a:tblPr firstRow="1" bandRow="1">
                <a:tableStyleId>{5C22544A-7EE6-4342-B048-85BDC9FD1C3A}</a:tableStyleId>
              </a:tblPr>
              <a:tblGrid>
                <a:gridCol w="432043"/>
                <a:gridCol w="1656189"/>
                <a:gridCol w="432048"/>
                <a:gridCol w="2016224"/>
                <a:gridCol w="2232248"/>
                <a:gridCol w="2016224"/>
              </a:tblGrid>
              <a:tr h="783784">
                <a:tc gridSpan="2">
                  <a:txBody>
                    <a:bodyPr/>
                    <a:lstStyle/>
                    <a:p>
                      <a:r>
                        <a:rPr kumimoji="0" lang="en-GB" sz="1100" u="none" strike="noStrike" kern="1200" baseline="0" dirty="0" smtClean="0">
                          <a:latin typeface="Calibri" pitchFamily="34" charset="0"/>
                          <a:cs typeface="Calibri" pitchFamily="34" charset="0"/>
                        </a:rPr>
                        <a:t>Learning Outcome (LO) </a:t>
                      </a:r>
                    </a:p>
                    <a:p>
                      <a:r>
                        <a:rPr kumimoji="0" lang="en-GB" sz="1100" u="none" strike="noStrike" kern="1200" baseline="0" dirty="0" smtClean="0">
                          <a:latin typeface="Calibri" pitchFamily="34" charset="0"/>
                          <a:cs typeface="Calibri" pitchFamily="34" charset="0"/>
                        </a:rPr>
                        <a:t>The learner will:</a:t>
                      </a:r>
                      <a:endParaRPr kumimoji="0" lang="en-GB" sz="1100" b="0" i="0" u="none" strike="noStrike" kern="1200" baseline="0" dirty="0" smtClean="0">
                        <a:solidFill>
                          <a:schemeClr val="lt1"/>
                        </a:solidFill>
                        <a:latin typeface="Calibri" pitchFamily="34" charset="0"/>
                        <a:ea typeface="+mn-ea"/>
                        <a:cs typeface="Calibri" pitchFamily="34" charset="0"/>
                      </a:endParaRPr>
                    </a:p>
                  </a:txBody>
                  <a:tcPr/>
                </a:tc>
                <a:tc hMerge="1">
                  <a:txBody>
                    <a:bodyPr/>
                    <a:lstStyle/>
                    <a:p>
                      <a:endParaRPr lang="en-GB"/>
                    </a:p>
                  </a:txBody>
                  <a:tcPr/>
                </a:tc>
                <a:tc gridSpan="2">
                  <a:txBody>
                    <a:bodyPr/>
                    <a:lstStyle/>
                    <a:p>
                      <a:r>
                        <a:rPr kumimoji="0" lang="en-GB" sz="1100" u="none" strike="noStrike" kern="1200" baseline="0" dirty="0" smtClean="0">
                          <a:latin typeface="Calibri" pitchFamily="34" charset="0"/>
                          <a:cs typeface="Calibri" pitchFamily="34" charset="0"/>
                        </a:rPr>
                        <a:t>Pass </a:t>
                      </a:r>
                    </a:p>
                    <a:p>
                      <a:r>
                        <a:rPr kumimoji="0" lang="en-GB" sz="1100" u="none" strike="noStrike" kern="1200" baseline="0" dirty="0" smtClean="0">
                          <a:latin typeface="Calibri" pitchFamily="34" charset="0"/>
                          <a:cs typeface="Calibri" pitchFamily="34" charset="0"/>
                        </a:rPr>
                        <a:t>The assessment criteria are the pass requirements for this unit. </a:t>
                      </a:r>
                    </a:p>
                    <a:p>
                      <a:r>
                        <a:rPr kumimoji="0" lang="en-GB" sz="1100" u="none" strike="noStrike" kern="1200" baseline="0" dirty="0" smtClean="0">
                          <a:latin typeface="Calibri" pitchFamily="34" charset="0"/>
                          <a:cs typeface="Calibri" pitchFamily="34" charset="0"/>
                        </a:rPr>
                        <a:t>The learner can: </a:t>
                      </a:r>
                      <a:endParaRPr kumimoji="0" lang="en-GB" sz="1100" b="0" i="0" u="none" strike="noStrike" kern="1200" baseline="0" dirty="0" smtClean="0">
                        <a:solidFill>
                          <a:schemeClr val="lt1"/>
                        </a:solidFill>
                        <a:latin typeface="Calibri" pitchFamily="34" charset="0"/>
                        <a:ea typeface="+mn-ea"/>
                        <a:cs typeface="Calibri" pitchFamily="34" charset="0"/>
                      </a:endParaRPr>
                    </a:p>
                  </a:txBody>
                  <a:tcPr/>
                </a:tc>
                <a:tc hMerge="1">
                  <a:txBody>
                    <a:bodyPr/>
                    <a:lstStyle/>
                    <a:p>
                      <a:endParaRPr lang="en-GB"/>
                    </a:p>
                  </a:txBody>
                  <a:tcPr/>
                </a:tc>
                <a:tc>
                  <a:txBody>
                    <a:bodyPr/>
                    <a:lstStyle/>
                    <a:p>
                      <a:r>
                        <a:rPr kumimoji="0" lang="en-GB" sz="1100" u="none" strike="noStrike" kern="1200" baseline="0" dirty="0" smtClean="0">
                          <a:latin typeface="Calibri" pitchFamily="34" charset="0"/>
                          <a:cs typeface="Calibri" pitchFamily="34" charset="0"/>
                        </a:rPr>
                        <a:t>Merit </a:t>
                      </a:r>
                    </a:p>
                    <a:p>
                      <a:r>
                        <a:rPr kumimoji="0" lang="en-GB" sz="1100" u="none" strike="noStrike" kern="1200" baseline="0" dirty="0" smtClean="0">
                          <a:latin typeface="Calibri" pitchFamily="34" charset="0"/>
                          <a:cs typeface="Calibri" pitchFamily="34" charset="0"/>
                        </a:rPr>
                        <a:t>For merit the evidence must show that, in addition to the pass criteria, the learner is able to: </a:t>
                      </a:r>
                      <a:endParaRPr kumimoji="0" lang="en-GB" sz="1100" b="0" i="0" u="none" strike="noStrike" kern="1200" baseline="0" dirty="0" smtClean="0">
                        <a:solidFill>
                          <a:schemeClr val="lt1"/>
                        </a:solidFill>
                        <a:latin typeface="Calibri" pitchFamily="34" charset="0"/>
                        <a:ea typeface="+mn-ea"/>
                        <a:cs typeface="Calibri" pitchFamily="34" charset="0"/>
                      </a:endParaRPr>
                    </a:p>
                  </a:txBody>
                  <a:tcPr/>
                </a:tc>
                <a:tc>
                  <a:txBody>
                    <a:bodyPr/>
                    <a:lstStyle/>
                    <a:p>
                      <a:r>
                        <a:rPr kumimoji="0" lang="en-GB" sz="1100" u="none" strike="noStrike" kern="1200" baseline="0" dirty="0" smtClean="0">
                          <a:latin typeface="Calibri" pitchFamily="34" charset="0"/>
                          <a:cs typeface="Calibri" pitchFamily="34" charset="0"/>
                        </a:rPr>
                        <a:t>Distinction </a:t>
                      </a:r>
                    </a:p>
                    <a:p>
                      <a:r>
                        <a:rPr kumimoji="0" lang="en-GB" sz="1100" u="none" strike="noStrike" kern="1200" baseline="0" dirty="0" smtClean="0">
                          <a:latin typeface="Calibri" pitchFamily="34" charset="0"/>
                          <a:cs typeface="Calibri" pitchFamily="34" charset="0"/>
                        </a:rPr>
                        <a:t>For distinction the evidence must show that, in addition to the pass and merit criteria, the learner is able to: </a:t>
                      </a:r>
                      <a:endParaRPr kumimoji="0" lang="en-GB" sz="1100" b="0" i="0" u="none" strike="noStrike" kern="1200" baseline="0" dirty="0" smtClean="0">
                        <a:solidFill>
                          <a:schemeClr val="lt1"/>
                        </a:solidFill>
                        <a:latin typeface="Calibri" pitchFamily="34" charset="0"/>
                        <a:ea typeface="+mn-ea"/>
                        <a:cs typeface="Calibri" pitchFamily="34" charset="0"/>
                      </a:endParaRPr>
                    </a:p>
                  </a:txBody>
                  <a:tcPr/>
                </a:tc>
              </a:tr>
              <a:tr h="579120">
                <a:tc rowSpan="3">
                  <a:txBody>
                    <a:bodyPr/>
                    <a:lstStyle/>
                    <a:p>
                      <a:r>
                        <a:rPr lang="en-GB" sz="1100" smtClean="0">
                          <a:latin typeface="Calibri" pitchFamily="34" charset="0"/>
                          <a:cs typeface="Calibri" pitchFamily="34" charset="0"/>
                        </a:rPr>
                        <a:t>1</a:t>
                      </a:r>
                      <a:endParaRPr lang="en-GB" sz="1100" dirty="0">
                        <a:latin typeface="Calibri" pitchFamily="34" charset="0"/>
                        <a:cs typeface="Calibri" pitchFamily="34" charset="0"/>
                      </a:endParaRPr>
                    </a:p>
                  </a:txBody>
                  <a:tcPr>
                    <a:solidFill>
                      <a:srgbClr val="FFC000"/>
                    </a:solidFill>
                  </a:tcPr>
                </a:tc>
                <a:tc rowSpan="3">
                  <a:txBody>
                    <a:bodyPr/>
                    <a:lstStyle/>
                    <a:p>
                      <a:r>
                        <a:rPr kumimoji="0" lang="en-GB" sz="1100" b="0" i="0" u="none" strike="noStrike" kern="1200" baseline="0" dirty="0" smtClean="0">
                          <a:solidFill>
                            <a:schemeClr val="dk1"/>
                          </a:solidFill>
                          <a:latin typeface="Calibri" pitchFamily="34" charset="0"/>
                          <a:ea typeface="+mn-ea"/>
                          <a:cs typeface="Calibri" pitchFamily="34" charset="0"/>
                        </a:rPr>
                        <a:t>Understand the components of computer systems </a:t>
                      </a:r>
                    </a:p>
                  </a:txBody>
                  <a:tcPr>
                    <a:solidFill>
                      <a:srgbClr val="FFC000"/>
                    </a:solidFill>
                  </a:tcPr>
                </a:tc>
                <a:tc>
                  <a:txBody>
                    <a:bodyPr/>
                    <a:lstStyle/>
                    <a:p>
                      <a:r>
                        <a:rPr lang="en-GB" sz="1100" dirty="0" smtClean="0">
                          <a:latin typeface="Calibri" pitchFamily="34" charset="0"/>
                          <a:cs typeface="Calibri" pitchFamily="34" charset="0"/>
                        </a:rPr>
                        <a:t>P1</a:t>
                      </a:r>
                      <a:endParaRPr lang="en-GB" sz="1100" b="1" dirty="0">
                        <a:latin typeface="Calibri" pitchFamily="34" charset="0"/>
                        <a:cs typeface="Calibri" pitchFamily="34" charset="0"/>
                      </a:endParaRPr>
                    </a:p>
                  </a:txBody>
                  <a:tcPr>
                    <a:solidFill>
                      <a:srgbClr val="FFC000"/>
                    </a:solidFill>
                  </a:tcPr>
                </a:tc>
                <a:tc>
                  <a:txBody>
                    <a:bodyPr/>
                    <a:lstStyle/>
                    <a:p>
                      <a:r>
                        <a:rPr kumimoji="0" lang="en-GB" sz="1100" b="0" i="0" u="none" strike="noStrike" kern="1200" baseline="0" dirty="0" smtClean="0">
                          <a:solidFill>
                            <a:schemeClr val="dk1"/>
                          </a:solidFill>
                          <a:latin typeface="Calibri" pitchFamily="34" charset="0"/>
                          <a:ea typeface="+mn-ea"/>
                          <a:cs typeface="Calibri" pitchFamily="34" charset="0"/>
                        </a:rPr>
                        <a:t>Explain the function of computer hardware components </a:t>
                      </a:r>
                    </a:p>
                  </a:txBody>
                  <a:tcPr>
                    <a:solidFill>
                      <a:srgbClr val="FFC000"/>
                    </a:solidFill>
                  </a:tcPr>
                </a:tc>
                <a:tc>
                  <a:txBody>
                    <a:bodyPr/>
                    <a:lstStyle/>
                    <a:p>
                      <a:r>
                        <a:rPr kumimoji="0" lang="en-GB" sz="1100" b="0" i="0" u="none" strike="noStrike" kern="1200" baseline="0" dirty="0" smtClean="0">
                          <a:solidFill>
                            <a:schemeClr val="dk1"/>
                          </a:solidFill>
                          <a:latin typeface="Calibri" pitchFamily="34" charset="0"/>
                          <a:ea typeface="+mn-ea"/>
                          <a:cs typeface="Calibri" pitchFamily="34" charset="0"/>
                        </a:rPr>
                        <a:t>M1 Compare the different backing storages available </a:t>
                      </a:r>
                    </a:p>
                  </a:txBody>
                  <a:tcPr>
                    <a:solidFill>
                      <a:srgbClr val="FFC000"/>
                    </a:solidFill>
                  </a:tcPr>
                </a:tc>
                <a:tc>
                  <a:txBody>
                    <a:bodyPr/>
                    <a:lstStyle/>
                    <a:p>
                      <a:endParaRPr kumimoji="0" lang="en-GB" sz="1100" b="0" i="0" u="none" strike="noStrike" kern="1200" baseline="0" dirty="0" smtClean="0">
                        <a:solidFill>
                          <a:schemeClr val="dk1"/>
                        </a:solidFill>
                        <a:latin typeface="Calibri" pitchFamily="34" charset="0"/>
                        <a:ea typeface="+mn-ea"/>
                        <a:cs typeface="Calibri" pitchFamily="34" charset="0"/>
                      </a:endParaRPr>
                    </a:p>
                  </a:txBody>
                  <a:tcPr>
                    <a:solidFill>
                      <a:srgbClr val="FFC000"/>
                    </a:solidFill>
                  </a:tcPr>
                </a:tc>
              </a:tr>
              <a:tr h="579120">
                <a:tc vMerge="1">
                  <a:txBody>
                    <a:bodyPr/>
                    <a:lstStyle/>
                    <a:p>
                      <a:endParaRPr lang="en-GB"/>
                    </a:p>
                  </a:txBody>
                  <a:tcPr/>
                </a:tc>
                <a:tc vMerge="1">
                  <a:txBody>
                    <a:bodyPr/>
                    <a:lstStyle/>
                    <a:p>
                      <a:endParaRPr lang="en-GB"/>
                    </a:p>
                  </a:txBody>
                  <a:tcPr/>
                </a:tc>
                <a:tc>
                  <a:txBody>
                    <a:bodyPr/>
                    <a:lstStyle/>
                    <a:p>
                      <a:r>
                        <a:rPr lang="en-GB" sz="1100" b="1" dirty="0" smtClean="0">
                          <a:latin typeface="Calibri" pitchFamily="34" charset="0"/>
                          <a:cs typeface="Calibri" pitchFamily="34" charset="0"/>
                        </a:rPr>
                        <a:t>P2</a:t>
                      </a:r>
                      <a:endParaRPr lang="en-GB" sz="1100" b="1" dirty="0">
                        <a:latin typeface="Calibri" pitchFamily="34" charset="0"/>
                        <a:cs typeface="Calibri" pitchFamily="34" charset="0"/>
                      </a:endParaRPr>
                    </a:p>
                  </a:txBody>
                  <a:tcPr>
                    <a:solidFill>
                      <a:srgbClr val="FFC000"/>
                    </a:solidFill>
                  </a:tcPr>
                </a:tc>
                <a:tc>
                  <a:txBody>
                    <a:bodyPr/>
                    <a:lstStyle/>
                    <a:p>
                      <a:r>
                        <a:rPr kumimoji="0" lang="en-GB" sz="1100" b="0" i="0" u="none" strike="noStrike" kern="1200" baseline="0" dirty="0" smtClean="0">
                          <a:solidFill>
                            <a:schemeClr val="dk1"/>
                          </a:solidFill>
                          <a:latin typeface="Calibri" pitchFamily="34" charset="0"/>
                          <a:ea typeface="+mn-ea"/>
                          <a:cs typeface="Calibri" pitchFamily="34" charset="0"/>
                        </a:rPr>
                        <a:t>Explain the purpose of operating systems </a:t>
                      </a:r>
                    </a:p>
                  </a:txBody>
                  <a:tcPr>
                    <a:solidFill>
                      <a:srgbClr val="FFC000"/>
                    </a:solidFill>
                  </a:tcPr>
                </a:tc>
                <a:tc>
                  <a:txBody>
                    <a:bodyPr/>
                    <a:lstStyle/>
                    <a:p>
                      <a:endParaRPr kumimoji="0" lang="en-GB" sz="1100" b="0" i="0" u="none" strike="noStrike" kern="1200" baseline="0" dirty="0" smtClean="0">
                        <a:solidFill>
                          <a:schemeClr val="dk1"/>
                        </a:solidFill>
                        <a:latin typeface="Calibri" pitchFamily="34" charset="0"/>
                        <a:ea typeface="+mn-ea"/>
                        <a:cs typeface="Calibri" pitchFamily="34" charset="0"/>
                      </a:endParaRPr>
                    </a:p>
                  </a:txBody>
                  <a:tcPr>
                    <a:solidFill>
                      <a:srgbClr val="FFC000"/>
                    </a:solidFill>
                  </a:tcPr>
                </a:tc>
                <a:tc>
                  <a:txBody>
                    <a:bodyPr/>
                    <a:lstStyle/>
                    <a:p>
                      <a:endParaRPr kumimoji="0" lang="en-GB" sz="1100" b="0" i="0" u="none" strike="noStrike" kern="1200" baseline="0" dirty="0" smtClean="0">
                        <a:solidFill>
                          <a:schemeClr val="dk1"/>
                        </a:solidFill>
                        <a:latin typeface="Calibri" pitchFamily="34" charset="0"/>
                        <a:ea typeface="+mn-ea"/>
                        <a:cs typeface="Calibri" pitchFamily="34" charset="0"/>
                      </a:endParaRPr>
                    </a:p>
                  </a:txBody>
                  <a:tcPr>
                    <a:solidFill>
                      <a:srgbClr val="FFC000"/>
                    </a:solidFill>
                  </a:tcPr>
                </a:tc>
              </a:tr>
              <a:tr h="579120">
                <a:tc vMerge="1">
                  <a:txBody>
                    <a:bodyPr/>
                    <a:lstStyle/>
                    <a:p>
                      <a:endParaRPr lang="en-GB"/>
                    </a:p>
                  </a:txBody>
                  <a:tcPr/>
                </a:tc>
                <a:tc vMerge="1">
                  <a:txBody>
                    <a:bodyPr/>
                    <a:lstStyle/>
                    <a:p>
                      <a:endParaRPr lang="en-GB"/>
                    </a:p>
                  </a:txBody>
                  <a:tcPr/>
                </a:tc>
                <a:tc>
                  <a:txBody>
                    <a:bodyPr/>
                    <a:lstStyle/>
                    <a:p>
                      <a:r>
                        <a:rPr lang="en-GB" sz="1100" b="1" dirty="0" smtClean="0">
                          <a:latin typeface="Calibri" pitchFamily="34" charset="0"/>
                          <a:cs typeface="Calibri" pitchFamily="34" charset="0"/>
                        </a:rPr>
                        <a:t>P3</a:t>
                      </a:r>
                      <a:endParaRPr lang="en-GB" sz="1100" b="1" dirty="0">
                        <a:latin typeface="Calibri" pitchFamily="34" charset="0"/>
                        <a:cs typeface="Calibri" pitchFamily="34" charset="0"/>
                      </a:endParaRPr>
                    </a:p>
                  </a:txBody>
                  <a:tcPr>
                    <a:solidFill>
                      <a:srgbClr val="FFC000"/>
                    </a:solidFill>
                  </a:tcPr>
                </a:tc>
                <a:tc>
                  <a:txBody>
                    <a:bodyPr/>
                    <a:lstStyle/>
                    <a:p>
                      <a:r>
                        <a:rPr kumimoji="0" lang="en-GB" sz="1100" b="0" i="0" u="none" strike="noStrike" kern="1200" baseline="0" dirty="0" smtClean="0">
                          <a:solidFill>
                            <a:schemeClr val="dk1"/>
                          </a:solidFill>
                          <a:latin typeface="Calibri" pitchFamily="34" charset="0"/>
                          <a:ea typeface="+mn-ea"/>
                          <a:cs typeface="Calibri" pitchFamily="34" charset="0"/>
                        </a:rPr>
                        <a:t>Explain the purpose of different software utilities </a:t>
                      </a:r>
                    </a:p>
                  </a:txBody>
                  <a:tcPr>
                    <a:solidFill>
                      <a:srgbClr val="FFC000"/>
                    </a:solidFill>
                  </a:tcPr>
                </a:tc>
                <a:tc>
                  <a:txBody>
                    <a:bodyPr/>
                    <a:lstStyle/>
                    <a:p>
                      <a:endParaRPr kumimoji="0" lang="en-GB" sz="1100" b="0" i="0" u="none" strike="noStrike" kern="1200" baseline="0" dirty="0" smtClean="0">
                        <a:solidFill>
                          <a:schemeClr val="dk1"/>
                        </a:solidFill>
                        <a:latin typeface="Calibri" pitchFamily="34" charset="0"/>
                        <a:ea typeface="+mn-ea"/>
                        <a:cs typeface="Calibri" pitchFamily="34" charset="0"/>
                      </a:endParaRPr>
                    </a:p>
                  </a:txBody>
                  <a:tcPr>
                    <a:solidFill>
                      <a:srgbClr val="FFC000"/>
                    </a:solidFill>
                  </a:tcPr>
                </a:tc>
                <a:tc>
                  <a:txBody>
                    <a:bodyPr/>
                    <a:lstStyle/>
                    <a:p>
                      <a:r>
                        <a:rPr kumimoji="0" lang="en-GB" sz="1100" b="0" i="0" u="none" strike="noStrike" kern="1200" baseline="0" dirty="0" smtClean="0">
                          <a:solidFill>
                            <a:schemeClr val="dk1"/>
                          </a:solidFill>
                          <a:latin typeface="Calibri" pitchFamily="34" charset="0"/>
                          <a:ea typeface="+mn-ea"/>
                          <a:cs typeface="Calibri" pitchFamily="34" charset="0"/>
                        </a:rPr>
                        <a:t>D1 Explain how the performance of computer systems can be improved with the use of software utilities </a:t>
                      </a:r>
                    </a:p>
                  </a:txBody>
                  <a:tcPr>
                    <a:solidFill>
                      <a:srgbClr val="FFC000"/>
                    </a:solidFill>
                  </a:tcPr>
                </a:tc>
              </a:tr>
              <a:tr h="281163">
                <a:tc>
                  <a:txBody>
                    <a:bodyPr/>
                    <a:lstStyle/>
                    <a:p>
                      <a:r>
                        <a:rPr lang="en-GB" sz="1100" dirty="0" smtClean="0">
                          <a:latin typeface="Calibri" pitchFamily="34" charset="0"/>
                          <a:cs typeface="Calibri" pitchFamily="34" charset="0"/>
                        </a:rPr>
                        <a:t>2</a:t>
                      </a:r>
                      <a:endParaRPr lang="en-GB" sz="1100" dirty="0">
                        <a:latin typeface="Calibri" pitchFamily="34" charset="0"/>
                        <a:cs typeface="Calibri" pitchFamily="34" charset="0"/>
                      </a:endParaRPr>
                    </a:p>
                  </a:txBody>
                  <a:tcPr/>
                </a:tc>
                <a:tc>
                  <a:txBody>
                    <a:bodyPr/>
                    <a:lstStyle/>
                    <a:p>
                      <a:r>
                        <a:rPr kumimoji="0" lang="en-GB" sz="1100" b="0" i="0" u="none" strike="noStrike" kern="1200" baseline="0" dirty="0" smtClean="0">
                          <a:solidFill>
                            <a:schemeClr val="dk1"/>
                          </a:solidFill>
                          <a:latin typeface="Calibri" pitchFamily="34" charset="0"/>
                          <a:ea typeface="+mn-ea"/>
                          <a:cs typeface="Calibri" pitchFamily="34" charset="0"/>
                        </a:rPr>
                        <a:t>Be able to recommend computer systems for a business purpose </a:t>
                      </a:r>
                    </a:p>
                  </a:txBody>
                  <a:tcPr/>
                </a:tc>
                <a:tc>
                  <a:txBody>
                    <a:bodyPr/>
                    <a:lstStyle/>
                    <a:p>
                      <a:r>
                        <a:rPr lang="en-GB" sz="1100" dirty="0" smtClean="0">
                          <a:latin typeface="Calibri" pitchFamily="34" charset="0"/>
                          <a:cs typeface="Calibri" pitchFamily="34" charset="0"/>
                        </a:rPr>
                        <a:t>P4</a:t>
                      </a:r>
                      <a:endParaRPr lang="en-GB" sz="1100" b="1" dirty="0">
                        <a:latin typeface="Calibri" pitchFamily="34" charset="0"/>
                        <a:cs typeface="Calibri" pitchFamily="34" charset="0"/>
                      </a:endParaRPr>
                    </a:p>
                  </a:txBody>
                  <a:tcPr/>
                </a:tc>
                <a:tc>
                  <a:txBody>
                    <a:bodyPr/>
                    <a:lstStyle/>
                    <a:p>
                      <a:r>
                        <a:rPr kumimoji="0" lang="en-GB" sz="1100" b="0" i="0" u="none" strike="noStrike" kern="1200" baseline="0" dirty="0" smtClean="0">
                          <a:solidFill>
                            <a:schemeClr val="dk1"/>
                          </a:solidFill>
                          <a:latin typeface="Calibri" pitchFamily="34" charset="0"/>
                          <a:ea typeface="+mn-ea"/>
                          <a:cs typeface="Calibri" pitchFamily="34" charset="0"/>
                        </a:rPr>
                        <a:t>Recommend a computer system for a given business purpose </a:t>
                      </a:r>
                    </a:p>
                  </a:txBody>
                  <a:tcPr/>
                </a:tc>
                <a:tc>
                  <a:txBody>
                    <a:bodyPr/>
                    <a:lstStyle/>
                    <a:p>
                      <a:r>
                        <a:rPr kumimoji="0" lang="en-GB" sz="1100" b="0" i="0" u="none" strike="noStrike" kern="1200" baseline="0" dirty="0" smtClean="0">
                          <a:solidFill>
                            <a:schemeClr val="dk1"/>
                          </a:solidFill>
                          <a:latin typeface="Calibri" pitchFamily="34" charset="0"/>
                          <a:ea typeface="+mn-ea"/>
                          <a:cs typeface="Calibri" pitchFamily="34" charset="0"/>
                        </a:rPr>
                        <a:t>M2 Justify how final recommendations meet a given business purpose </a:t>
                      </a:r>
                    </a:p>
                  </a:txBody>
                  <a:tcPr/>
                </a:tc>
                <a:tc>
                  <a:txBody>
                    <a:bodyPr/>
                    <a:lstStyle/>
                    <a:p>
                      <a:endParaRPr kumimoji="0" lang="en-GB" sz="1100" b="0" i="0" u="none" strike="noStrike" kern="1200" baseline="0" dirty="0" smtClean="0">
                        <a:solidFill>
                          <a:schemeClr val="dk1"/>
                        </a:solidFill>
                        <a:latin typeface="Calibri" pitchFamily="34" charset="0"/>
                        <a:ea typeface="+mn-ea"/>
                        <a:cs typeface="Calibri" pitchFamily="34" charset="0"/>
                      </a:endParaRPr>
                    </a:p>
                  </a:txBody>
                  <a:tcPr/>
                </a:tc>
              </a:tr>
              <a:tr h="324036">
                <a:tc rowSpan="4">
                  <a:txBody>
                    <a:bodyPr/>
                    <a:lstStyle/>
                    <a:p>
                      <a:r>
                        <a:rPr lang="en-GB" sz="1100" dirty="0" smtClean="0">
                          <a:latin typeface="Calibri" pitchFamily="34" charset="0"/>
                          <a:cs typeface="Calibri" pitchFamily="34" charset="0"/>
                        </a:rPr>
                        <a:t>3</a:t>
                      </a:r>
                      <a:endParaRPr lang="en-GB" sz="1100" dirty="0">
                        <a:latin typeface="Calibri" pitchFamily="34" charset="0"/>
                        <a:cs typeface="Calibri" pitchFamily="34" charset="0"/>
                      </a:endParaRPr>
                    </a:p>
                  </a:txBody>
                  <a:tcPr/>
                </a:tc>
                <a:tc rowSpan="4">
                  <a:txBody>
                    <a:bodyPr/>
                    <a:lstStyle/>
                    <a:p>
                      <a:r>
                        <a:rPr kumimoji="0" lang="en-GB" sz="1100" b="0" i="0" u="none" strike="noStrike" kern="1200" baseline="0" dirty="0" smtClean="0">
                          <a:solidFill>
                            <a:schemeClr val="dk1"/>
                          </a:solidFill>
                          <a:latin typeface="Calibri" pitchFamily="34" charset="0"/>
                          <a:ea typeface="+mn-ea"/>
                          <a:cs typeface="Calibri" pitchFamily="34" charset="0"/>
                        </a:rPr>
                        <a:t>Be able to set up and maintain computer systems </a:t>
                      </a:r>
                    </a:p>
                  </a:txBody>
                  <a:tcPr/>
                </a:tc>
                <a:tc>
                  <a:txBody>
                    <a:bodyPr/>
                    <a:lstStyle/>
                    <a:p>
                      <a:r>
                        <a:rPr lang="en-GB" sz="1100" dirty="0" smtClean="0">
                          <a:latin typeface="Calibri" pitchFamily="34" charset="0"/>
                          <a:cs typeface="Calibri" pitchFamily="34" charset="0"/>
                        </a:rPr>
                        <a:t>P5</a:t>
                      </a:r>
                      <a:endParaRPr lang="en-GB" sz="1100" b="1" dirty="0">
                        <a:latin typeface="Calibri" pitchFamily="34" charset="0"/>
                        <a:cs typeface="Calibri" pitchFamily="34" charset="0"/>
                      </a:endParaRPr>
                    </a:p>
                  </a:txBody>
                  <a:tcPr/>
                </a:tc>
                <a:tc>
                  <a:txBody>
                    <a:bodyPr/>
                    <a:lstStyle/>
                    <a:p>
                      <a:r>
                        <a:rPr kumimoji="0" lang="en-GB" sz="1100" b="0" i="0" u="none" strike="noStrike" kern="1200" baseline="0" dirty="0" smtClean="0">
                          <a:solidFill>
                            <a:schemeClr val="dk1"/>
                          </a:solidFill>
                          <a:latin typeface="Calibri" pitchFamily="34" charset="0"/>
                          <a:ea typeface="+mn-ea"/>
                          <a:cs typeface="Calibri" pitchFamily="34" charset="0"/>
                        </a:rPr>
                        <a:t>Set up a standalone computer system, installing hardware and software components </a:t>
                      </a:r>
                    </a:p>
                  </a:txBody>
                  <a:tcPr/>
                </a:tc>
                <a:tc>
                  <a:txBody>
                    <a:bodyPr/>
                    <a:lstStyle/>
                    <a:p>
                      <a:endParaRPr kumimoji="0" lang="en-GB" sz="1100" b="0" i="0" u="none" strike="noStrike" kern="1200" baseline="0" dirty="0" smtClean="0">
                        <a:solidFill>
                          <a:schemeClr val="dk1"/>
                        </a:solidFill>
                        <a:latin typeface="Calibri" pitchFamily="34" charset="0"/>
                        <a:ea typeface="+mn-ea"/>
                        <a:cs typeface="Calibri" pitchFamily="34" charset="0"/>
                      </a:endParaRPr>
                    </a:p>
                  </a:txBody>
                  <a:tcPr/>
                </a:tc>
                <a:tc>
                  <a:txBody>
                    <a:bodyPr/>
                    <a:lstStyle/>
                    <a:p>
                      <a:endParaRPr kumimoji="0" lang="en-GB" sz="1100" b="0" i="0" u="none" strike="noStrike" kern="1200" baseline="0" dirty="0" smtClean="0">
                        <a:solidFill>
                          <a:schemeClr val="dk1"/>
                        </a:solidFill>
                        <a:latin typeface="Calibri" pitchFamily="34" charset="0"/>
                        <a:ea typeface="+mn-ea"/>
                        <a:cs typeface="Calibri" pitchFamily="34" charset="0"/>
                      </a:endParaRPr>
                    </a:p>
                  </a:txBody>
                  <a:tcPr/>
                </a:tc>
              </a:tr>
              <a:tr h="353331">
                <a:tc vMerge="1">
                  <a:txBody>
                    <a:bodyPr/>
                    <a:lstStyle/>
                    <a:p>
                      <a:endParaRPr lang="en-GB"/>
                    </a:p>
                  </a:txBody>
                  <a:tcPr/>
                </a:tc>
                <a:tc vMerge="1">
                  <a:txBody>
                    <a:bodyPr/>
                    <a:lstStyle/>
                    <a:p>
                      <a:endParaRPr lang="en-GB"/>
                    </a:p>
                  </a:txBody>
                  <a:tcPr/>
                </a:tc>
                <a:tc>
                  <a:txBody>
                    <a:bodyPr/>
                    <a:lstStyle/>
                    <a:p>
                      <a:r>
                        <a:rPr lang="en-GB" sz="1100" dirty="0" smtClean="0">
                          <a:latin typeface="Calibri" pitchFamily="34" charset="0"/>
                          <a:cs typeface="Calibri" pitchFamily="34" charset="0"/>
                        </a:rPr>
                        <a:t>P6</a:t>
                      </a:r>
                      <a:endParaRPr lang="en-GB" sz="1100" b="1" dirty="0">
                        <a:latin typeface="Calibri" pitchFamily="34" charset="0"/>
                        <a:cs typeface="Calibri" pitchFamily="34" charset="0"/>
                      </a:endParaRPr>
                    </a:p>
                  </a:txBody>
                  <a:tcPr/>
                </a:tc>
                <a:tc>
                  <a:txBody>
                    <a:bodyPr/>
                    <a:lstStyle/>
                    <a:p>
                      <a:r>
                        <a:rPr kumimoji="0" lang="en-GB" sz="1100" b="0" i="0" u="none" strike="noStrike" kern="1200" baseline="0" dirty="0" smtClean="0">
                          <a:solidFill>
                            <a:schemeClr val="dk1"/>
                          </a:solidFill>
                          <a:latin typeface="Calibri" pitchFamily="34" charset="0"/>
                          <a:ea typeface="+mn-ea"/>
                          <a:cs typeface="Calibri" pitchFamily="34" charset="0"/>
                        </a:rPr>
                        <a:t>Configure a computer system to meet user needs </a:t>
                      </a:r>
                    </a:p>
                  </a:txBody>
                  <a:tcPr/>
                </a:tc>
                <a:tc>
                  <a:txBody>
                    <a:bodyPr/>
                    <a:lstStyle/>
                    <a:p>
                      <a:endParaRPr kumimoji="0" lang="en-GB" sz="1100" b="0" i="0" u="none" strike="noStrike" kern="1200" baseline="0" dirty="0" smtClean="0">
                        <a:solidFill>
                          <a:schemeClr val="dk1"/>
                        </a:solidFill>
                        <a:latin typeface="Calibri" pitchFamily="34" charset="0"/>
                        <a:ea typeface="+mn-ea"/>
                        <a:cs typeface="Calibri" pitchFamily="34" charset="0"/>
                      </a:endParaRPr>
                    </a:p>
                  </a:txBody>
                  <a:tcPr/>
                </a:tc>
                <a:tc>
                  <a:txBody>
                    <a:bodyPr/>
                    <a:lstStyle/>
                    <a:p>
                      <a:r>
                        <a:rPr kumimoji="0" lang="en-GB" sz="1100" b="0" i="0" u="none" strike="noStrike" kern="1200" baseline="0" dirty="0" smtClean="0">
                          <a:solidFill>
                            <a:schemeClr val="dk1"/>
                          </a:solidFill>
                          <a:latin typeface="Calibri" pitchFamily="34" charset="0"/>
                          <a:ea typeface="+mn-ea"/>
                          <a:cs typeface="Calibri" pitchFamily="34" charset="0"/>
                        </a:rPr>
                        <a:t>D2 Recommend computer system improvements based on feedback from users </a:t>
                      </a:r>
                    </a:p>
                  </a:txBody>
                  <a:tcPr/>
                </a:tc>
              </a:tr>
              <a:tr h="353331">
                <a:tc vMerge="1">
                  <a:txBody>
                    <a:bodyPr/>
                    <a:lstStyle/>
                    <a:p>
                      <a:endParaRPr lang="en-GB"/>
                    </a:p>
                  </a:txBody>
                  <a:tcPr/>
                </a:tc>
                <a:tc vMerge="1">
                  <a:txBody>
                    <a:bodyPr/>
                    <a:lstStyle/>
                    <a:p>
                      <a:endParaRPr lang="en-GB"/>
                    </a:p>
                  </a:txBody>
                  <a:tcPr/>
                </a:tc>
                <a:tc>
                  <a:txBody>
                    <a:bodyPr/>
                    <a:lstStyle/>
                    <a:p>
                      <a:r>
                        <a:rPr lang="en-GB" sz="1100" b="1" dirty="0" smtClean="0">
                          <a:latin typeface="Calibri" pitchFamily="34" charset="0"/>
                          <a:cs typeface="Calibri" pitchFamily="34" charset="0"/>
                        </a:rPr>
                        <a:t>P7</a:t>
                      </a:r>
                      <a:endParaRPr lang="en-GB" sz="1100" b="1" dirty="0">
                        <a:latin typeface="Calibri" pitchFamily="34" charset="0"/>
                        <a:cs typeface="Calibri" pitchFamily="34" charset="0"/>
                      </a:endParaRPr>
                    </a:p>
                  </a:txBody>
                  <a:tcPr/>
                </a:tc>
                <a:tc>
                  <a:txBody>
                    <a:bodyPr/>
                    <a:lstStyle/>
                    <a:p>
                      <a:r>
                        <a:rPr kumimoji="0" lang="en-GB" sz="1100" b="0" i="0" u="none" strike="noStrike" kern="1200" baseline="0" dirty="0" smtClean="0">
                          <a:solidFill>
                            <a:schemeClr val="dk1"/>
                          </a:solidFill>
                          <a:latin typeface="Calibri" pitchFamily="34" charset="0"/>
                          <a:ea typeface="+mn-ea"/>
                          <a:cs typeface="Calibri" pitchFamily="34" charset="0"/>
                        </a:rPr>
                        <a:t>Test a configured computer system for functionality </a:t>
                      </a:r>
                    </a:p>
                  </a:txBody>
                  <a:tcPr/>
                </a:tc>
                <a:tc>
                  <a:txBody>
                    <a:bodyPr/>
                    <a:lstStyle/>
                    <a:p>
                      <a:r>
                        <a:rPr kumimoji="0" lang="en-GB" sz="1100" b="0" i="0" u="none" strike="noStrike" kern="1200" baseline="0" dirty="0" smtClean="0">
                          <a:solidFill>
                            <a:schemeClr val="dk1"/>
                          </a:solidFill>
                          <a:latin typeface="Calibri" pitchFamily="34" charset="0"/>
                          <a:ea typeface="+mn-ea"/>
                          <a:cs typeface="Calibri" pitchFamily="34" charset="0"/>
                        </a:rPr>
                        <a:t>M3 Analyse the test results identifying any discrepancies </a:t>
                      </a:r>
                    </a:p>
                  </a:txBody>
                  <a:tcPr/>
                </a:tc>
                <a:tc>
                  <a:txBody>
                    <a:bodyPr/>
                    <a:lstStyle/>
                    <a:p>
                      <a:endParaRPr kumimoji="0" lang="en-GB" sz="1100" b="0" i="0" u="none" strike="noStrike" kern="1200" baseline="0" dirty="0" smtClean="0">
                        <a:solidFill>
                          <a:schemeClr val="dk1"/>
                        </a:solidFill>
                        <a:latin typeface="Calibri" pitchFamily="34" charset="0"/>
                        <a:ea typeface="+mn-ea"/>
                        <a:cs typeface="Calibri" pitchFamily="34" charset="0"/>
                      </a:endParaRPr>
                    </a:p>
                  </a:txBody>
                  <a:tcPr/>
                </a:tc>
              </a:tr>
              <a:tr h="353331">
                <a:tc vMerge="1">
                  <a:txBody>
                    <a:bodyPr/>
                    <a:lstStyle/>
                    <a:p>
                      <a:endParaRPr lang="en-GB"/>
                    </a:p>
                  </a:txBody>
                  <a:tcPr/>
                </a:tc>
                <a:tc vMerge="1">
                  <a:txBody>
                    <a:bodyPr/>
                    <a:lstStyle/>
                    <a:p>
                      <a:endParaRPr lang="en-GB"/>
                    </a:p>
                  </a:txBody>
                  <a:tcPr/>
                </a:tc>
                <a:tc>
                  <a:txBody>
                    <a:bodyPr/>
                    <a:lstStyle/>
                    <a:p>
                      <a:r>
                        <a:rPr lang="en-GB" sz="1100" b="1" dirty="0" smtClean="0">
                          <a:latin typeface="Calibri" pitchFamily="34" charset="0"/>
                          <a:cs typeface="Calibri" pitchFamily="34" charset="0"/>
                        </a:rPr>
                        <a:t>P8</a:t>
                      </a:r>
                      <a:endParaRPr lang="en-GB" sz="1100" b="1" dirty="0">
                        <a:latin typeface="Calibri" pitchFamily="34" charset="0"/>
                        <a:cs typeface="Calibri" pitchFamily="34" charset="0"/>
                      </a:endParaRPr>
                    </a:p>
                  </a:txBody>
                  <a:tcPr/>
                </a:tc>
                <a:tc>
                  <a:txBody>
                    <a:bodyPr/>
                    <a:lstStyle/>
                    <a:p>
                      <a:r>
                        <a:rPr kumimoji="0" lang="en-GB" sz="1100" b="0" i="0" u="none" strike="noStrike" kern="1200" baseline="0" dirty="0" smtClean="0">
                          <a:solidFill>
                            <a:schemeClr val="dk1"/>
                          </a:solidFill>
                          <a:latin typeface="Calibri" pitchFamily="34" charset="0"/>
                          <a:ea typeface="+mn-ea"/>
                          <a:cs typeface="Calibri" pitchFamily="34" charset="0"/>
                        </a:rPr>
                        <a:t>Undertake routine maintenance tasks on a standalone computer system </a:t>
                      </a:r>
                    </a:p>
                  </a:txBody>
                  <a:tcPr/>
                </a:tc>
                <a:tc>
                  <a:txBody>
                    <a:bodyPr/>
                    <a:lstStyle/>
                    <a:p>
                      <a:endParaRPr kumimoji="0" lang="en-GB" sz="1100" b="0" i="0" u="none" strike="noStrike" kern="1200" baseline="0" dirty="0" smtClean="0">
                        <a:solidFill>
                          <a:schemeClr val="dk1"/>
                        </a:solidFill>
                        <a:latin typeface="Calibri" pitchFamily="34" charset="0"/>
                        <a:ea typeface="+mn-ea"/>
                        <a:cs typeface="Calibri" pitchFamily="34" charset="0"/>
                      </a:endParaRPr>
                    </a:p>
                  </a:txBody>
                  <a:tcPr/>
                </a:tc>
                <a:tc>
                  <a:txBody>
                    <a:bodyPr/>
                    <a:lstStyle/>
                    <a:p>
                      <a:endParaRPr kumimoji="0" lang="en-GB" sz="1100" b="0" i="0" u="none" strike="noStrike" kern="1200" baseline="0" dirty="0" smtClean="0">
                        <a:solidFill>
                          <a:schemeClr val="dk1"/>
                        </a:solidFill>
                        <a:latin typeface="Calibri" pitchFamily="34" charset="0"/>
                        <a:ea typeface="+mn-ea"/>
                        <a:cs typeface="Calibri" pitchFamily="34" charset="0"/>
                      </a:endParaRPr>
                    </a:p>
                  </a:txBody>
                  <a:tcPr/>
                </a:tc>
              </a:tr>
            </a:tbl>
          </a:graphicData>
        </a:graphic>
      </p:graphicFrame>
      <p:sp>
        <p:nvSpPr>
          <p:cNvPr id="3" name="Title 2"/>
          <p:cNvSpPr>
            <a:spLocks noGrp="1"/>
          </p:cNvSpPr>
          <p:nvPr>
            <p:ph type="title"/>
          </p:nvPr>
        </p:nvSpPr>
        <p:spPr>
          <a:xfrm>
            <a:off x="230832" y="116632"/>
            <a:ext cx="8733656" cy="648072"/>
          </a:xfrm>
        </p:spPr>
        <p:txBody>
          <a:bodyPr>
            <a:normAutofit fontScale="90000"/>
          </a:bodyPr>
          <a:lstStyle/>
          <a:p>
            <a:r>
              <a:rPr lang="en-GB" dirty="0" smtClean="0"/>
              <a:t>LO1 - Assessment Criteria</a:t>
            </a:r>
            <a:endParaRPr lang="en-GB" dirty="0"/>
          </a:p>
        </p:txBody>
      </p:sp>
    </p:spTree>
    <p:extLst>
      <p:ext uri="{BB962C8B-B14F-4D97-AF65-F5344CB8AC3E}">
        <p14:creationId xmlns:p14="http://schemas.microsoft.com/office/powerpoint/2010/main" val="1699357566"/>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79512" y="548680"/>
            <a:ext cx="8712968" cy="5184576"/>
          </a:xfrm>
        </p:spPr>
        <p:txBody>
          <a:bodyPr>
            <a:noAutofit/>
          </a:bodyPr>
          <a:lstStyle/>
          <a:p>
            <a:pPr marL="269875" indent="-255588">
              <a:spcAft>
                <a:spcPts val="600"/>
              </a:spcAft>
            </a:pPr>
            <a:r>
              <a:rPr lang="en-GB" sz="1600" b="1" dirty="0" smtClean="0">
                <a:latin typeface="Calibri" pitchFamily="34" charset="0"/>
              </a:rPr>
              <a:t>Wireless mobile technology - </a:t>
            </a:r>
            <a:r>
              <a:rPr lang="en-GB" sz="1600" dirty="0" smtClean="0">
                <a:latin typeface="Calibri" pitchFamily="34" charset="0"/>
              </a:rPr>
              <a:t>A wireless network is a network that uses </a:t>
            </a:r>
            <a:r>
              <a:rPr lang="en-GB" sz="1600" b="1" dirty="0" smtClean="0">
                <a:latin typeface="Calibri" pitchFamily="34" charset="0"/>
              </a:rPr>
              <a:t>radio signals </a:t>
            </a:r>
            <a:r>
              <a:rPr lang="en-GB" sz="1600" dirty="0" smtClean="0">
                <a:latin typeface="Calibri" pitchFamily="34" charset="0"/>
              </a:rPr>
              <a:t>rather than direct cable connections to exchange information. A computer with a wireless network connection is like a mobile phone. Just as you don’t have to be connected to a phone line to use a mobile phone, you don’t have to be connected to a network cable to use a wireless networked computer.</a:t>
            </a:r>
          </a:p>
          <a:p>
            <a:pPr marL="269875" indent="-255588">
              <a:spcAft>
                <a:spcPts val="600"/>
              </a:spcAft>
            </a:pPr>
            <a:r>
              <a:rPr lang="en-GB" sz="1600" dirty="0" smtClean="0">
                <a:latin typeface="Calibri" pitchFamily="34" charset="0"/>
              </a:rPr>
              <a:t>A wireless network is often referred to as a WLAN, for wireless local area network. The term Wi-Fi is often used to describe wireless networks, although it technically refers to just one form of wireless networks: the 802.11b standard.</a:t>
            </a:r>
          </a:p>
          <a:p>
            <a:pPr marL="269875" indent="-255588">
              <a:spcAft>
                <a:spcPts val="600"/>
              </a:spcAft>
            </a:pPr>
            <a:r>
              <a:rPr lang="en-GB" sz="1600" dirty="0" smtClean="0">
                <a:latin typeface="Calibri" pitchFamily="34" charset="0"/>
              </a:rPr>
              <a:t>A wireless network has a name, known as a SSID. SSID stands for service set identifier. Each of the computers that belong to a single wireless network must have the same SSID.</a:t>
            </a:r>
          </a:p>
          <a:p>
            <a:pPr marL="269875" indent="-255588">
              <a:spcAft>
                <a:spcPts val="600"/>
              </a:spcAft>
            </a:pPr>
            <a:r>
              <a:rPr lang="en-GB" sz="1600" dirty="0" smtClean="0">
                <a:latin typeface="Calibri" pitchFamily="34" charset="0"/>
              </a:rPr>
              <a:t>Wireless networks can transmit over any of several channels. In order for computers to talk to each other, they must be configured to transmit on the same channel. The simplest type of wireless network consists of two or more computers with wireless network adapters. This type of network is called an </a:t>
            </a:r>
            <a:r>
              <a:rPr lang="en-GB" sz="1600" b="1" dirty="0" smtClean="0">
                <a:latin typeface="Calibri" pitchFamily="34" charset="0"/>
              </a:rPr>
              <a:t>ad-hoc mode network.</a:t>
            </a:r>
          </a:p>
          <a:p>
            <a:pPr marL="269875" indent="-255588">
              <a:spcAft>
                <a:spcPts val="600"/>
              </a:spcAft>
            </a:pPr>
            <a:r>
              <a:rPr lang="en-GB" sz="1600" dirty="0" smtClean="0">
                <a:latin typeface="Calibri" pitchFamily="34" charset="0"/>
              </a:rPr>
              <a:t>A more complex type of network is an </a:t>
            </a:r>
            <a:r>
              <a:rPr lang="en-GB" sz="1600" b="1" dirty="0" smtClean="0">
                <a:latin typeface="Calibri" pitchFamily="34" charset="0"/>
              </a:rPr>
              <a:t>infrastructure mode network</a:t>
            </a:r>
            <a:r>
              <a:rPr lang="en-GB" sz="1600" dirty="0" smtClean="0">
                <a:latin typeface="Calibri" pitchFamily="34" charset="0"/>
              </a:rPr>
              <a:t>. All this really means is that a group of wireless computers can be connected not only to each other, but also to an </a:t>
            </a:r>
            <a:r>
              <a:rPr lang="en-GB" sz="1600" dirty="0">
                <a:latin typeface="Calibri" pitchFamily="34" charset="0"/>
              </a:rPr>
              <a:t>existing cabled network via a device called a wireless access point, or WAP (Hotspot). </a:t>
            </a:r>
          </a:p>
          <a:p>
            <a:pPr marL="1588" lvl="1" indent="0">
              <a:buNone/>
            </a:pPr>
            <a:r>
              <a:rPr lang="en-GB" sz="1600" b="1" dirty="0" smtClean="0">
                <a:latin typeface="Calibri" pitchFamily="34" charset="0"/>
              </a:rPr>
              <a:t>P1.5 </a:t>
            </a:r>
            <a:r>
              <a:rPr lang="en-GB" sz="1600" b="1" dirty="0">
                <a:latin typeface="Calibri" pitchFamily="34" charset="0"/>
              </a:rPr>
              <a:t>– Task </a:t>
            </a:r>
            <a:r>
              <a:rPr lang="en-GB" sz="1600" b="1" dirty="0" smtClean="0">
                <a:latin typeface="Calibri" pitchFamily="34" charset="0"/>
              </a:rPr>
              <a:t>05 </a:t>
            </a:r>
            <a:r>
              <a:rPr lang="en-GB" sz="1600" b="1" dirty="0">
                <a:latin typeface="Calibri" pitchFamily="34" charset="0"/>
              </a:rPr>
              <a:t>–</a:t>
            </a:r>
            <a:r>
              <a:rPr lang="en-GB" sz="1600" dirty="0">
                <a:latin typeface="Calibri" pitchFamily="34" charset="0"/>
              </a:rPr>
              <a:t> Create a User Guide that explains the forms, function and varieties of </a:t>
            </a:r>
            <a:r>
              <a:rPr lang="en-GB" sz="1600" dirty="0" smtClean="0">
                <a:latin typeface="Calibri" pitchFamily="34" charset="0"/>
              </a:rPr>
              <a:t>cabling for a System Setup.</a:t>
            </a:r>
            <a:endParaRPr lang="en-GB" sz="1600" dirty="0">
              <a:latin typeface="Calibri" pitchFamily="34" charset="0"/>
            </a:endParaRPr>
          </a:p>
        </p:txBody>
      </p:sp>
      <p:graphicFrame>
        <p:nvGraphicFramePr>
          <p:cNvPr id="4" name="Table 3"/>
          <p:cNvGraphicFramePr>
            <a:graphicFrameLocks noGrp="1"/>
          </p:cNvGraphicFramePr>
          <p:nvPr>
            <p:extLst>
              <p:ext uri="{D42A27DB-BD31-4B8C-83A1-F6EECF244321}">
                <p14:modId xmlns:p14="http://schemas.microsoft.com/office/powerpoint/2010/main" val="3642877338"/>
              </p:ext>
            </p:extLst>
          </p:nvPr>
        </p:nvGraphicFramePr>
        <p:xfrm>
          <a:off x="395536" y="5711656"/>
          <a:ext cx="8280920" cy="741680"/>
        </p:xfrm>
        <a:graphic>
          <a:graphicData uri="http://schemas.openxmlformats.org/drawingml/2006/table">
            <a:tbl>
              <a:tblPr firstRow="1" bandRow="1">
                <a:tableStyleId>{5C22544A-7EE6-4342-B048-85BDC9FD1C3A}</a:tableStyleId>
              </a:tblPr>
              <a:tblGrid>
                <a:gridCol w="2070230"/>
                <a:gridCol w="2070230"/>
                <a:gridCol w="2070230"/>
                <a:gridCol w="2070230"/>
              </a:tblGrid>
              <a:tr h="370840">
                <a:tc>
                  <a:txBody>
                    <a:bodyPr/>
                    <a:lstStyle/>
                    <a:p>
                      <a:pPr algn="ctr"/>
                      <a:r>
                        <a:rPr lang="en-GB" sz="1400" b="1" dirty="0" smtClean="0"/>
                        <a:t>Coaxial</a:t>
                      </a:r>
                      <a:endParaRPr lang="en-GB" sz="1400" b="1" dirty="0"/>
                    </a:p>
                  </a:txBody>
                  <a:tcPr/>
                </a:tc>
                <a:tc>
                  <a:txBody>
                    <a:bodyPr/>
                    <a:lstStyle/>
                    <a:p>
                      <a:pPr algn="ctr"/>
                      <a:r>
                        <a:rPr lang="en-GB" sz="1400" b="1" dirty="0" smtClean="0"/>
                        <a:t>Twisted Pair</a:t>
                      </a:r>
                      <a:endParaRPr lang="en-GB" sz="1400" b="1" dirty="0"/>
                    </a:p>
                  </a:txBody>
                  <a:tcPr/>
                </a:tc>
                <a:tc>
                  <a:txBody>
                    <a:bodyPr/>
                    <a:lstStyle/>
                    <a:p>
                      <a:pPr algn="ctr"/>
                      <a:r>
                        <a:rPr lang="en-GB" sz="1400" b="1" dirty="0" smtClean="0"/>
                        <a:t>BNC</a:t>
                      </a:r>
                      <a:endParaRPr lang="en-GB" sz="1400" b="1" dirty="0"/>
                    </a:p>
                  </a:txBody>
                  <a:tcPr/>
                </a:tc>
                <a:tc>
                  <a:txBody>
                    <a:bodyPr/>
                    <a:lstStyle/>
                    <a:p>
                      <a:pPr algn="ctr"/>
                      <a:r>
                        <a:rPr lang="en-GB" sz="1400" b="1" dirty="0" smtClean="0"/>
                        <a:t>RJ45</a:t>
                      </a:r>
                      <a:endParaRPr lang="en-GB" sz="1400" b="1" dirty="0"/>
                    </a:p>
                  </a:txBody>
                  <a:tcPr/>
                </a:tc>
              </a:tr>
              <a:tr h="370840">
                <a:tc>
                  <a:txBody>
                    <a:bodyPr/>
                    <a:lstStyle/>
                    <a:p>
                      <a:pPr algn="ctr"/>
                      <a:r>
                        <a:rPr lang="en-GB" sz="1400" b="1" dirty="0" smtClean="0"/>
                        <a:t>Cat-5e and 6</a:t>
                      </a:r>
                      <a:endParaRPr lang="en-GB" sz="1400" b="1" dirty="0"/>
                    </a:p>
                  </a:txBody>
                  <a:tcPr/>
                </a:tc>
                <a:tc>
                  <a:txBody>
                    <a:bodyPr/>
                    <a:lstStyle/>
                    <a:p>
                      <a:pPr algn="ctr"/>
                      <a:r>
                        <a:rPr lang="en-GB" sz="1400" b="1" dirty="0" smtClean="0"/>
                        <a:t>UPT</a:t>
                      </a:r>
                      <a:endParaRPr lang="en-GB" sz="1400" b="1" dirty="0"/>
                    </a:p>
                  </a:txBody>
                  <a:tcPr/>
                </a:tc>
                <a:tc>
                  <a:txBody>
                    <a:bodyPr/>
                    <a:lstStyle/>
                    <a:p>
                      <a:pPr algn="ctr"/>
                      <a:r>
                        <a:rPr lang="en-GB" sz="1400" b="1" dirty="0" smtClean="0"/>
                        <a:t>Fibre Optic</a:t>
                      </a:r>
                      <a:endParaRPr lang="en-GB" sz="1400" b="1" dirty="0"/>
                    </a:p>
                  </a:txBody>
                  <a:tcPr/>
                </a:tc>
                <a:tc>
                  <a:txBody>
                    <a:bodyPr/>
                    <a:lstStyle/>
                    <a:p>
                      <a:pPr algn="ctr"/>
                      <a:r>
                        <a:rPr lang="en-GB" sz="1400" b="1" dirty="0" smtClean="0"/>
                        <a:t>Wireless</a:t>
                      </a:r>
                      <a:endParaRPr lang="en-GB" sz="1400" b="1" dirty="0"/>
                    </a:p>
                  </a:txBody>
                  <a:tcPr/>
                </a:tc>
              </a:tr>
            </a:tbl>
          </a:graphicData>
        </a:graphic>
      </p:graphicFrame>
      <p:sp>
        <p:nvSpPr>
          <p:cNvPr id="6" name="Title 2"/>
          <p:cNvSpPr>
            <a:spLocks noGrp="1"/>
          </p:cNvSpPr>
          <p:nvPr>
            <p:ph type="title"/>
          </p:nvPr>
        </p:nvSpPr>
        <p:spPr>
          <a:xfrm>
            <a:off x="179512" y="116632"/>
            <a:ext cx="8733656" cy="360040"/>
          </a:xfrm>
        </p:spPr>
        <p:txBody>
          <a:bodyPr>
            <a:noAutofit/>
          </a:bodyPr>
          <a:lstStyle/>
          <a:p>
            <a:r>
              <a:rPr lang="en-GB" sz="2100" dirty="0" smtClean="0">
                <a:latin typeface="Calibri" pitchFamily="34" charset="0"/>
                <a:cs typeface="Calibri" pitchFamily="34" charset="0"/>
              </a:rPr>
              <a:t>P1.5 – Understanding Computer Components – Peripheral Devices - Cabling</a:t>
            </a:r>
            <a:endParaRPr lang="en-GB" sz="2100" dirty="0">
              <a:latin typeface="Calibri" pitchFamily="34" charset="0"/>
              <a:cs typeface="Calibri" pitchFamily="34" charset="0"/>
            </a:endParaRPr>
          </a:p>
        </p:txBody>
      </p:sp>
    </p:spTree>
    <p:extLst>
      <p:ext uri="{BB962C8B-B14F-4D97-AF65-F5344CB8AC3E}">
        <p14:creationId xmlns:p14="http://schemas.microsoft.com/office/powerpoint/2010/main" val="2721748006"/>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07504" y="620688"/>
            <a:ext cx="8928992" cy="5760640"/>
          </a:xfrm>
        </p:spPr>
        <p:txBody>
          <a:bodyPr>
            <a:noAutofit/>
          </a:bodyPr>
          <a:lstStyle/>
          <a:p>
            <a:pPr marL="228600" indent="-228600"/>
            <a:r>
              <a:rPr lang="en-GB" sz="1500" dirty="0" smtClean="0">
                <a:latin typeface="Calibri" pitchFamily="34" charset="0"/>
                <a:cs typeface="Calibri" pitchFamily="34" charset="0"/>
              </a:rPr>
              <a:t>Backing up files is an essential part of every business and is a routine even individual users should get used to. Fortunately over the years the facility, method and price of doing so has steadily come down. In companies, Network backup is a matter of routine, a program some time in the evening or night makes a copy of the network drives onto a tape or hard drive and the jobs done. For an individual the choice of medium is different.</a:t>
            </a:r>
          </a:p>
          <a:p>
            <a:pPr marL="228600" indent="-228600"/>
            <a:r>
              <a:rPr lang="en-GB" sz="1500" b="1" dirty="0" smtClean="0">
                <a:latin typeface="Calibri" pitchFamily="34" charset="0"/>
                <a:cs typeface="Calibri" pitchFamily="34" charset="0"/>
              </a:rPr>
              <a:t>Disks</a:t>
            </a:r>
            <a:r>
              <a:rPr lang="en-GB" sz="1500" dirty="0" smtClean="0">
                <a:latin typeface="Calibri" pitchFamily="34" charset="0"/>
                <a:cs typeface="Calibri" pitchFamily="34" charset="0"/>
              </a:rPr>
              <a:t> – First there was CD, 700MB, then DVD, 4400MB, now Blu</a:t>
            </a:r>
            <a:r>
              <a:rPr lang="en-GB" sz="1500" dirty="0">
                <a:latin typeface="Calibri" pitchFamily="34" charset="0"/>
                <a:cs typeface="Calibri" pitchFamily="34" charset="0"/>
              </a:rPr>
              <a:t>-</a:t>
            </a:r>
            <a:r>
              <a:rPr lang="en-GB" sz="1500" dirty="0" smtClean="0">
                <a:latin typeface="Calibri" pitchFamily="34" charset="0"/>
                <a:cs typeface="Calibri" pitchFamily="34" charset="0"/>
              </a:rPr>
              <a:t>Ray. These are still not enough to back up a network drive but they are very useful as timed backups.  All systems except Thin Client come with these as standard, they run off the IDE cable to the motherboard and act like a separate hard drive, taking a drive letter.  Only certain Drives are RW, rewritable, but disks are so cheap that most people do not bother. This is a big step from the 3.5” and the 5.25” drives that were prevalent until 1999.</a:t>
            </a:r>
          </a:p>
          <a:p>
            <a:pPr marL="228600" indent="-228600"/>
            <a:r>
              <a:rPr lang="en-GB" sz="1500" b="1" dirty="0" smtClean="0">
                <a:latin typeface="Calibri" pitchFamily="34" charset="0"/>
                <a:cs typeface="Calibri" pitchFamily="34" charset="0"/>
              </a:rPr>
              <a:t>Pen drives and memory cards </a:t>
            </a:r>
            <a:r>
              <a:rPr lang="en-GB" sz="1500" dirty="0" smtClean="0">
                <a:latin typeface="Calibri" pitchFamily="34" charset="0"/>
                <a:cs typeface="Calibri" pitchFamily="34" charset="0"/>
              </a:rPr>
              <a:t>– These are the more probably method of System storage and backup people will use. The difference is that pen drives plug straight into the USB drive and memory cards go into sockets or bayonets. Size has changed the way we use them, the standard like memory in the machine has doubled almost every 2 years, what was 32mb 15 years ago and seemed like a lot (the equivalent of 24 floppy disks) now the cast away standard is 8gb, with 16, 32, 64 and larger available in shops. Every supermarket sells them, that’s how common they are, businesses give them away with their logos on them for publicity and it works out roughly at £1 per GB.</a:t>
            </a:r>
          </a:p>
          <a:p>
            <a:pPr marL="228600" indent="-228600"/>
            <a:r>
              <a:rPr lang="en-GB" sz="1500" b="1" dirty="0" smtClean="0">
                <a:latin typeface="Calibri" pitchFamily="34" charset="0"/>
                <a:cs typeface="Calibri" pitchFamily="34" charset="0"/>
              </a:rPr>
              <a:t>Portable and fixed drives </a:t>
            </a:r>
            <a:r>
              <a:rPr lang="en-GB" sz="1500" dirty="0" smtClean="0">
                <a:latin typeface="Calibri" pitchFamily="34" charset="0"/>
                <a:cs typeface="Calibri" pitchFamily="34" charset="0"/>
              </a:rPr>
              <a:t>– Like Pen Drives, these either plug into the USB drive, tend to be large capacity, bigger than Pen Drives, or they are secondary or third drives inside the computer. Second drives and portable hard drives are cheap, working at about 10gb per £1, sizes of 320gb up to 4tb are common. They are basically mass storage, do not need an OS installed, can work on any computer or OS except Phone or most Tablets and are relatively reliable, Fixed drives more so because they do not get moved around. The can either be SATA or IDE, portable ones are housed in a cradle or dock which is then USB connected.</a:t>
            </a:r>
          </a:p>
        </p:txBody>
      </p:sp>
      <p:sp>
        <p:nvSpPr>
          <p:cNvPr id="5" name="Title 2"/>
          <p:cNvSpPr>
            <a:spLocks noGrp="1"/>
          </p:cNvSpPr>
          <p:nvPr>
            <p:ph type="title"/>
          </p:nvPr>
        </p:nvSpPr>
        <p:spPr>
          <a:xfrm>
            <a:off x="179512" y="116632"/>
            <a:ext cx="8733656" cy="360040"/>
          </a:xfrm>
        </p:spPr>
        <p:txBody>
          <a:bodyPr>
            <a:noAutofit/>
          </a:bodyPr>
          <a:lstStyle/>
          <a:p>
            <a:r>
              <a:rPr lang="en-GB" sz="2100" dirty="0" smtClean="0">
                <a:latin typeface="Calibri" pitchFamily="34" charset="0"/>
                <a:cs typeface="Calibri" pitchFamily="34" charset="0"/>
              </a:rPr>
              <a:t>M1.1 – Understanding Computer Components – Backup Storage - Options</a:t>
            </a:r>
            <a:endParaRPr lang="en-GB" sz="2100" dirty="0">
              <a:latin typeface="Calibri" pitchFamily="34" charset="0"/>
              <a:cs typeface="Calibri" pitchFamily="34" charset="0"/>
            </a:endParaRPr>
          </a:p>
        </p:txBody>
      </p:sp>
    </p:spTree>
    <p:extLst>
      <p:ext uri="{BB962C8B-B14F-4D97-AF65-F5344CB8AC3E}">
        <p14:creationId xmlns:p14="http://schemas.microsoft.com/office/powerpoint/2010/main" val="266712784"/>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07504" y="620688"/>
            <a:ext cx="8928992" cy="5328592"/>
          </a:xfrm>
        </p:spPr>
        <p:txBody>
          <a:bodyPr>
            <a:noAutofit/>
          </a:bodyPr>
          <a:lstStyle/>
          <a:p>
            <a:pPr marL="228600" indent="-228600"/>
            <a:r>
              <a:rPr lang="en-GB" sz="1500" b="1" dirty="0">
                <a:latin typeface="Calibri" pitchFamily="34" charset="0"/>
                <a:cs typeface="Calibri" pitchFamily="34" charset="0"/>
              </a:rPr>
              <a:t>Optical media</a:t>
            </a:r>
            <a:r>
              <a:rPr lang="en-GB" sz="1500" dirty="0">
                <a:latin typeface="Calibri" pitchFamily="34" charset="0"/>
                <a:cs typeface="Calibri" pitchFamily="34" charset="0"/>
              </a:rPr>
              <a:t> – </a:t>
            </a:r>
            <a:r>
              <a:rPr lang="en-GB" sz="1500" dirty="0" smtClean="0">
                <a:latin typeface="Calibri" pitchFamily="34" charset="0"/>
                <a:cs typeface="Calibri" pitchFamily="34" charset="0"/>
              </a:rPr>
              <a:t>These are more common now for network storage, capable of saving 120gb on  one drive for a complete backup, takes an hour on a standard network to copy down to, can be carried away, and then reused, deleted like a memory stick and resaved. Network managers tend to use these as a medium because of their reliability, set it running, leave it, take it away when done. Sizes of these vary again with price. They are not as easily accessible for home use like memory sticks or USB because they take time to archive and search.</a:t>
            </a:r>
            <a:endParaRPr lang="en-GB" sz="1500" dirty="0">
              <a:latin typeface="Calibri" pitchFamily="34" charset="0"/>
              <a:cs typeface="Calibri" pitchFamily="34" charset="0"/>
            </a:endParaRPr>
          </a:p>
          <a:p>
            <a:pPr marL="228600" indent="-228600"/>
            <a:r>
              <a:rPr lang="en-GB" sz="1500" b="1" dirty="0" smtClean="0">
                <a:latin typeface="Calibri" pitchFamily="34" charset="0"/>
                <a:cs typeface="Calibri" pitchFamily="34" charset="0"/>
              </a:rPr>
              <a:t>Offsite </a:t>
            </a:r>
            <a:r>
              <a:rPr lang="en-GB" sz="1500" b="1" dirty="0">
                <a:latin typeface="Calibri" pitchFamily="34" charset="0"/>
                <a:cs typeface="Calibri" pitchFamily="34" charset="0"/>
              </a:rPr>
              <a:t>data storage</a:t>
            </a:r>
            <a:r>
              <a:rPr lang="en-GB" sz="1500" dirty="0">
                <a:latin typeface="Calibri" pitchFamily="34" charset="0"/>
                <a:cs typeface="Calibri" pitchFamily="34" charset="0"/>
              </a:rPr>
              <a:t> </a:t>
            </a:r>
            <a:r>
              <a:rPr lang="en-GB" sz="1500" dirty="0" smtClean="0">
                <a:latin typeface="Calibri" pitchFamily="34" charset="0"/>
                <a:cs typeface="Calibri" pitchFamily="34" charset="0"/>
              </a:rPr>
              <a:t>– This should </a:t>
            </a:r>
            <a:r>
              <a:rPr lang="en-GB" sz="1500" dirty="0">
                <a:latin typeface="Calibri" pitchFamily="34" charset="0"/>
                <a:cs typeface="Calibri" pitchFamily="34" charset="0"/>
              </a:rPr>
              <a:t>be </a:t>
            </a:r>
            <a:r>
              <a:rPr lang="en-GB" sz="1500" dirty="0" smtClean="0">
                <a:latin typeface="Calibri" pitchFamily="34" charset="0"/>
                <a:cs typeface="Calibri" pitchFamily="34" charset="0"/>
              </a:rPr>
              <a:t>an essential </a:t>
            </a:r>
            <a:r>
              <a:rPr lang="en-GB" sz="1500" dirty="0">
                <a:latin typeface="Calibri" pitchFamily="34" charset="0"/>
                <a:cs typeface="Calibri" pitchFamily="34" charset="0"/>
              </a:rPr>
              <a:t>part of any secure </a:t>
            </a:r>
            <a:r>
              <a:rPr lang="en-GB" sz="1500" dirty="0" smtClean="0">
                <a:latin typeface="Calibri" pitchFamily="34" charset="0"/>
                <a:cs typeface="Calibri" pitchFamily="34" charset="0"/>
              </a:rPr>
              <a:t>backup routine</a:t>
            </a:r>
            <a:r>
              <a:rPr lang="en-GB" sz="1500" dirty="0">
                <a:latin typeface="Calibri" pitchFamily="34" charset="0"/>
                <a:cs typeface="Calibri" pitchFamily="34" charset="0"/>
              </a:rPr>
              <a:t>, and the easiest approach is </a:t>
            </a:r>
            <a:r>
              <a:rPr lang="en-GB" sz="1500" dirty="0" smtClean="0">
                <a:latin typeface="Calibri" pitchFamily="34" charset="0"/>
                <a:cs typeface="Calibri" pitchFamily="34" charset="0"/>
              </a:rPr>
              <a:t>to use </a:t>
            </a:r>
            <a:r>
              <a:rPr lang="en-GB" sz="1500" dirty="0">
                <a:latin typeface="Calibri" pitchFamily="34" charset="0"/>
                <a:cs typeface="Calibri" pitchFamily="34" charset="0"/>
              </a:rPr>
              <a:t>an online backup service.</a:t>
            </a:r>
          </a:p>
          <a:p>
            <a:pPr marL="228600" indent="-228600"/>
            <a:r>
              <a:rPr lang="en-GB" sz="1500" dirty="0">
                <a:latin typeface="Calibri" pitchFamily="34" charset="0"/>
                <a:cs typeface="Calibri" pitchFamily="34" charset="0"/>
              </a:rPr>
              <a:t>Managing a local backup routine </a:t>
            </a:r>
            <a:r>
              <a:rPr lang="en-GB" sz="1500" dirty="0" smtClean="0">
                <a:latin typeface="Calibri" pitchFamily="34" charset="0"/>
                <a:cs typeface="Calibri" pitchFamily="34" charset="0"/>
              </a:rPr>
              <a:t>can be </a:t>
            </a:r>
            <a:r>
              <a:rPr lang="en-GB" sz="1500" dirty="0">
                <a:latin typeface="Calibri" pitchFamily="34" charset="0"/>
                <a:cs typeface="Calibri" pitchFamily="34" charset="0"/>
              </a:rPr>
              <a:t>a chore that often gets </a:t>
            </a:r>
            <a:r>
              <a:rPr lang="en-GB" sz="1500" dirty="0" smtClean="0">
                <a:latin typeface="Calibri" pitchFamily="34" charset="0"/>
                <a:cs typeface="Calibri" pitchFamily="34" charset="0"/>
              </a:rPr>
              <a:t>postponed and </a:t>
            </a:r>
            <a:r>
              <a:rPr lang="en-GB" sz="1500" dirty="0">
                <a:latin typeface="Calibri" pitchFamily="34" charset="0"/>
                <a:cs typeface="Calibri" pitchFamily="34" charset="0"/>
              </a:rPr>
              <a:t>forgotten about, but </a:t>
            </a:r>
            <a:r>
              <a:rPr lang="en-GB" sz="1500" dirty="0" smtClean="0">
                <a:latin typeface="Calibri" pitchFamily="34" charset="0"/>
                <a:cs typeface="Calibri" pitchFamily="34" charset="0"/>
              </a:rPr>
              <a:t>online backup</a:t>
            </a:r>
            <a:r>
              <a:rPr lang="en-GB" sz="1500" dirty="0">
                <a:latin typeface="Calibri" pitchFamily="34" charset="0"/>
                <a:cs typeface="Calibri" pitchFamily="34" charset="0"/>
              </a:rPr>
              <a:t>, which keeps all your </a:t>
            </a:r>
            <a:r>
              <a:rPr lang="en-GB" sz="1500" dirty="0" smtClean="0">
                <a:latin typeface="Calibri" pitchFamily="34" charset="0"/>
                <a:cs typeface="Calibri" pitchFamily="34" charset="0"/>
              </a:rPr>
              <a:t>files in the </a:t>
            </a:r>
            <a:r>
              <a:rPr lang="en-GB" sz="1500" dirty="0">
                <a:latin typeface="Calibri" pitchFamily="34" charset="0"/>
                <a:cs typeface="Calibri" pitchFamily="34" charset="0"/>
              </a:rPr>
              <a:t>cloud, is usually a </a:t>
            </a:r>
            <a:r>
              <a:rPr lang="en-GB" sz="1500" dirty="0" smtClean="0">
                <a:latin typeface="Calibri" pitchFamily="34" charset="0"/>
                <a:cs typeface="Calibri" pitchFamily="34" charset="0"/>
              </a:rPr>
              <a:t>set-and-forget affair</a:t>
            </a:r>
            <a:r>
              <a:rPr lang="en-GB" sz="1500" dirty="0">
                <a:latin typeface="Calibri" pitchFamily="34" charset="0"/>
                <a:cs typeface="Calibri" pitchFamily="34" charset="0"/>
              </a:rPr>
              <a:t>. It’s also more secure than </a:t>
            </a:r>
            <a:r>
              <a:rPr lang="en-GB" sz="1500" dirty="0" smtClean="0">
                <a:latin typeface="Calibri" pitchFamily="34" charset="0"/>
                <a:cs typeface="Calibri" pitchFamily="34" charset="0"/>
              </a:rPr>
              <a:t>local backup </a:t>
            </a:r>
            <a:r>
              <a:rPr lang="en-GB" sz="1500" dirty="0">
                <a:latin typeface="Calibri" pitchFamily="34" charset="0"/>
                <a:cs typeface="Calibri" pitchFamily="34" charset="0"/>
              </a:rPr>
              <a:t>because the data is </a:t>
            </a:r>
            <a:r>
              <a:rPr lang="en-GB" sz="1500" dirty="0" smtClean="0">
                <a:latin typeface="Calibri" pitchFamily="34" charset="0"/>
                <a:cs typeface="Calibri" pitchFamily="34" charset="0"/>
              </a:rPr>
              <a:t>taken offsite</a:t>
            </a:r>
            <a:r>
              <a:rPr lang="en-GB" sz="1500" dirty="0">
                <a:latin typeface="Calibri" pitchFamily="34" charset="0"/>
                <a:cs typeface="Calibri" pitchFamily="34" charset="0"/>
              </a:rPr>
              <a:t>, so you’ll be able to recover it </a:t>
            </a:r>
            <a:r>
              <a:rPr lang="en-GB" sz="1500" dirty="0" smtClean="0">
                <a:latin typeface="Calibri" pitchFamily="34" charset="0"/>
                <a:cs typeface="Calibri" pitchFamily="34" charset="0"/>
              </a:rPr>
              <a:t>in the </a:t>
            </a:r>
            <a:r>
              <a:rPr lang="en-GB" sz="1500" dirty="0">
                <a:latin typeface="Calibri" pitchFamily="34" charset="0"/>
                <a:cs typeface="Calibri" pitchFamily="34" charset="0"/>
              </a:rPr>
              <a:t>event of </a:t>
            </a:r>
            <a:r>
              <a:rPr lang="en-GB" sz="1500" dirty="0" smtClean="0">
                <a:latin typeface="Calibri" pitchFamily="34" charset="0"/>
                <a:cs typeface="Calibri" pitchFamily="34" charset="0"/>
              </a:rPr>
              <a:t>fire</a:t>
            </a:r>
            <a:r>
              <a:rPr lang="en-GB" sz="1500" dirty="0">
                <a:latin typeface="Calibri" pitchFamily="34" charset="0"/>
                <a:cs typeface="Calibri" pitchFamily="34" charset="0"/>
              </a:rPr>
              <a:t>, food or theft. </a:t>
            </a:r>
            <a:r>
              <a:rPr lang="en-GB" sz="1500" dirty="0" smtClean="0">
                <a:latin typeface="Calibri" pitchFamily="34" charset="0"/>
                <a:cs typeface="Calibri" pitchFamily="34" charset="0"/>
              </a:rPr>
              <a:t>Now that </a:t>
            </a:r>
            <a:r>
              <a:rPr lang="en-GB" sz="1500" dirty="0">
                <a:latin typeface="Calibri" pitchFamily="34" charset="0"/>
                <a:cs typeface="Calibri" pitchFamily="34" charset="0"/>
              </a:rPr>
              <a:t>broadband is so fast and </a:t>
            </a:r>
            <a:r>
              <a:rPr lang="en-GB" sz="1500" dirty="0" smtClean="0">
                <a:latin typeface="Calibri" pitchFamily="34" charset="0"/>
                <a:cs typeface="Calibri" pitchFamily="34" charset="0"/>
              </a:rPr>
              <a:t>cheap, backing </a:t>
            </a:r>
            <a:r>
              <a:rPr lang="en-GB" sz="1500" dirty="0">
                <a:latin typeface="Calibri" pitchFamily="34" charset="0"/>
                <a:cs typeface="Calibri" pitchFamily="34" charset="0"/>
              </a:rPr>
              <a:t>up all your data online is </a:t>
            </a:r>
            <a:r>
              <a:rPr lang="en-GB" sz="1500" dirty="0" smtClean="0">
                <a:latin typeface="Calibri" pitchFamily="34" charset="0"/>
                <a:cs typeface="Calibri" pitchFamily="34" charset="0"/>
              </a:rPr>
              <a:t>a realistic </a:t>
            </a:r>
            <a:r>
              <a:rPr lang="en-GB" sz="1500" dirty="0">
                <a:latin typeface="Calibri" pitchFamily="34" charset="0"/>
                <a:cs typeface="Calibri" pitchFamily="34" charset="0"/>
              </a:rPr>
              <a:t>proposition. You can also </a:t>
            </a:r>
            <a:r>
              <a:rPr lang="en-GB" sz="1500" dirty="0" smtClean="0">
                <a:latin typeface="Calibri" pitchFamily="34" charset="0"/>
                <a:cs typeface="Calibri" pitchFamily="34" charset="0"/>
              </a:rPr>
              <a:t>use synchronisation </a:t>
            </a:r>
            <a:r>
              <a:rPr lang="en-GB" sz="1500" dirty="0">
                <a:latin typeface="Calibri" pitchFamily="34" charset="0"/>
                <a:cs typeface="Calibri" pitchFamily="34" charset="0"/>
              </a:rPr>
              <a:t>services to make </a:t>
            </a:r>
            <a:r>
              <a:rPr lang="en-GB" sz="1500" dirty="0" smtClean="0">
                <a:latin typeface="Calibri" pitchFamily="34" charset="0"/>
                <a:cs typeface="Calibri" pitchFamily="34" charset="0"/>
              </a:rPr>
              <a:t>sure the </a:t>
            </a:r>
            <a:r>
              <a:rPr lang="en-GB" sz="1500" dirty="0">
                <a:latin typeface="Calibri" pitchFamily="34" charset="0"/>
                <a:cs typeface="Calibri" pitchFamily="34" charset="0"/>
              </a:rPr>
              <a:t>work you want to take home </a:t>
            </a:r>
            <a:r>
              <a:rPr lang="en-GB" sz="1500" dirty="0" smtClean="0">
                <a:latin typeface="Calibri" pitchFamily="34" charset="0"/>
                <a:cs typeface="Calibri" pitchFamily="34" charset="0"/>
              </a:rPr>
              <a:t>gets there </a:t>
            </a:r>
            <a:r>
              <a:rPr lang="en-GB" sz="1500" dirty="0">
                <a:latin typeface="Calibri" pitchFamily="34" charset="0"/>
                <a:cs typeface="Calibri" pitchFamily="34" charset="0"/>
              </a:rPr>
              <a:t>long before you do, enabling </a:t>
            </a:r>
            <a:r>
              <a:rPr lang="en-GB" sz="1500" dirty="0" smtClean="0">
                <a:latin typeface="Calibri" pitchFamily="34" charset="0"/>
                <a:cs typeface="Calibri" pitchFamily="34" charset="0"/>
              </a:rPr>
              <a:t>you to </a:t>
            </a:r>
            <a:r>
              <a:rPr lang="en-GB" sz="1500" dirty="0">
                <a:latin typeface="Calibri" pitchFamily="34" charset="0"/>
                <a:cs typeface="Calibri" pitchFamily="34" charset="0"/>
              </a:rPr>
              <a:t>access your data wherever you </a:t>
            </a:r>
            <a:r>
              <a:rPr lang="en-GB" sz="1500" dirty="0" smtClean="0">
                <a:latin typeface="Calibri" pitchFamily="34" charset="0"/>
                <a:cs typeface="Calibri" pitchFamily="34" charset="0"/>
              </a:rPr>
              <a:t>are.</a:t>
            </a:r>
          </a:p>
          <a:p>
            <a:pPr marL="228600" indent="-228600"/>
            <a:r>
              <a:rPr lang="en-GB" sz="1500" dirty="0" smtClean="0">
                <a:latin typeface="Calibri" pitchFamily="34" charset="0"/>
                <a:cs typeface="Calibri" pitchFamily="34" charset="0"/>
              </a:rPr>
              <a:t>The </a:t>
            </a:r>
            <a:r>
              <a:rPr lang="en-GB" sz="1500" dirty="0">
                <a:latin typeface="Calibri" pitchFamily="34" charset="0"/>
                <a:cs typeface="Calibri" pitchFamily="34" charset="0"/>
              </a:rPr>
              <a:t>company running the </a:t>
            </a:r>
            <a:r>
              <a:rPr lang="en-GB" sz="1500" dirty="0" smtClean="0">
                <a:latin typeface="Calibri" pitchFamily="34" charset="0"/>
                <a:cs typeface="Calibri" pitchFamily="34" charset="0"/>
              </a:rPr>
              <a:t>service will </a:t>
            </a:r>
            <a:r>
              <a:rPr lang="en-GB" sz="1500" dirty="0">
                <a:latin typeface="Calibri" pitchFamily="34" charset="0"/>
                <a:cs typeface="Calibri" pitchFamily="34" charset="0"/>
              </a:rPr>
              <a:t>ensure that your data is </a:t>
            </a:r>
            <a:r>
              <a:rPr lang="en-GB" sz="1500" dirty="0" smtClean="0">
                <a:latin typeface="Calibri" pitchFamily="34" charset="0"/>
                <a:cs typeface="Calibri" pitchFamily="34" charset="0"/>
              </a:rPr>
              <a:t>always readable</a:t>
            </a:r>
            <a:r>
              <a:rPr lang="en-GB" sz="1500" dirty="0">
                <a:latin typeface="Calibri" pitchFamily="34" charset="0"/>
                <a:cs typeface="Calibri" pitchFamily="34" charset="0"/>
              </a:rPr>
              <a:t>, making it less hassle for </a:t>
            </a:r>
            <a:r>
              <a:rPr lang="en-GB" sz="1500" dirty="0" smtClean="0">
                <a:latin typeface="Calibri" pitchFamily="34" charset="0"/>
                <a:cs typeface="Calibri" pitchFamily="34" charset="0"/>
              </a:rPr>
              <a:t>you. However</a:t>
            </a:r>
            <a:r>
              <a:rPr lang="en-GB" sz="1500" dirty="0">
                <a:latin typeface="Calibri" pitchFamily="34" charset="0"/>
                <a:cs typeface="Calibri" pitchFamily="34" charset="0"/>
              </a:rPr>
              <a:t>, the downside is that </a:t>
            </a:r>
            <a:r>
              <a:rPr lang="en-GB" sz="1500" dirty="0" smtClean="0">
                <a:latin typeface="Calibri" pitchFamily="34" charset="0"/>
                <a:cs typeface="Calibri" pitchFamily="34" charset="0"/>
              </a:rPr>
              <a:t>you have </a:t>
            </a:r>
            <a:r>
              <a:rPr lang="en-GB" sz="1500" dirty="0">
                <a:latin typeface="Calibri" pitchFamily="34" charset="0"/>
                <a:cs typeface="Calibri" pitchFamily="34" charset="0"/>
              </a:rPr>
              <a:t>to pay a monthly or yearly fee. </a:t>
            </a:r>
            <a:r>
              <a:rPr lang="en-GB" sz="1500" dirty="0" smtClean="0">
                <a:latin typeface="Calibri" pitchFamily="34" charset="0"/>
                <a:cs typeface="Calibri" pitchFamily="34" charset="0"/>
              </a:rPr>
              <a:t>If you </a:t>
            </a:r>
            <a:r>
              <a:rPr lang="en-GB" sz="1500" dirty="0">
                <a:latin typeface="Calibri" pitchFamily="34" charset="0"/>
                <a:cs typeface="Calibri" pitchFamily="34" charset="0"/>
              </a:rPr>
              <a:t>fail to keep up payments, you </a:t>
            </a:r>
            <a:r>
              <a:rPr lang="en-GB" sz="1500" dirty="0" smtClean="0">
                <a:latin typeface="Calibri" pitchFamily="34" charset="0"/>
                <a:cs typeface="Calibri" pitchFamily="34" charset="0"/>
              </a:rPr>
              <a:t>lose access </a:t>
            </a:r>
            <a:r>
              <a:rPr lang="en-GB" sz="1500" dirty="0">
                <a:latin typeface="Calibri" pitchFamily="34" charset="0"/>
                <a:cs typeface="Calibri" pitchFamily="34" charset="0"/>
              </a:rPr>
              <a:t>to your </a:t>
            </a:r>
            <a:r>
              <a:rPr lang="en-GB" sz="1500" dirty="0" smtClean="0">
                <a:latin typeface="Calibri" pitchFamily="34" charset="0"/>
                <a:cs typeface="Calibri" pitchFamily="34" charset="0"/>
              </a:rPr>
              <a:t>files</a:t>
            </a:r>
            <a:r>
              <a:rPr lang="en-GB" sz="1500" dirty="0">
                <a:latin typeface="Calibri" pitchFamily="34" charset="0"/>
                <a:cs typeface="Calibri" pitchFamily="34" charset="0"/>
              </a:rPr>
              <a:t>.</a:t>
            </a:r>
          </a:p>
          <a:p>
            <a:pPr marL="228600" indent="-228600"/>
            <a:r>
              <a:rPr lang="en-GB" sz="1500" dirty="0">
                <a:latin typeface="Calibri" pitchFamily="34" charset="0"/>
                <a:cs typeface="Calibri" pitchFamily="34" charset="0"/>
              </a:rPr>
              <a:t>The other potential problem is </a:t>
            </a:r>
            <a:r>
              <a:rPr lang="en-GB" sz="1500" dirty="0" smtClean="0">
                <a:latin typeface="Calibri" pitchFamily="34" charset="0"/>
                <a:cs typeface="Calibri" pitchFamily="34" charset="0"/>
              </a:rPr>
              <a:t>that if </a:t>
            </a:r>
            <a:r>
              <a:rPr lang="en-GB" sz="1500" dirty="0">
                <a:latin typeface="Calibri" pitchFamily="34" charset="0"/>
                <a:cs typeface="Calibri" pitchFamily="34" charset="0"/>
              </a:rPr>
              <a:t>the provider goes bankrupt, there’s </a:t>
            </a:r>
            <a:r>
              <a:rPr lang="en-GB" sz="1500" dirty="0" smtClean="0">
                <a:latin typeface="Calibri" pitchFamily="34" charset="0"/>
                <a:cs typeface="Calibri" pitchFamily="34" charset="0"/>
              </a:rPr>
              <a:t>a chance </a:t>
            </a:r>
            <a:r>
              <a:rPr lang="en-GB" sz="1500" dirty="0">
                <a:latin typeface="Calibri" pitchFamily="34" charset="0"/>
                <a:cs typeface="Calibri" pitchFamily="34" charset="0"/>
              </a:rPr>
              <a:t>you won’t be able to </a:t>
            </a:r>
            <a:r>
              <a:rPr lang="en-GB" sz="1500" dirty="0" smtClean="0">
                <a:latin typeface="Calibri" pitchFamily="34" charset="0"/>
                <a:cs typeface="Calibri" pitchFamily="34" charset="0"/>
              </a:rPr>
              <a:t>access your </a:t>
            </a:r>
            <a:r>
              <a:rPr lang="en-GB" sz="1500" dirty="0">
                <a:latin typeface="Calibri" pitchFamily="34" charset="0"/>
                <a:cs typeface="Calibri" pitchFamily="34" charset="0"/>
              </a:rPr>
              <a:t>data. This means it’s best to </a:t>
            </a:r>
            <a:r>
              <a:rPr lang="en-GB" sz="1500" dirty="0" smtClean="0">
                <a:latin typeface="Calibri" pitchFamily="34" charset="0"/>
                <a:cs typeface="Calibri" pitchFamily="34" charset="0"/>
              </a:rPr>
              <a:t>use online </a:t>
            </a:r>
            <a:r>
              <a:rPr lang="en-GB" sz="1500" dirty="0">
                <a:latin typeface="Calibri" pitchFamily="34" charset="0"/>
                <a:cs typeface="Calibri" pitchFamily="34" charset="0"/>
              </a:rPr>
              <a:t>backup in conjunction with </a:t>
            </a:r>
            <a:r>
              <a:rPr lang="en-GB" sz="1500" dirty="0" smtClean="0">
                <a:latin typeface="Calibri" pitchFamily="34" charset="0"/>
                <a:cs typeface="Calibri" pitchFamily="34" charset="0"/>
              </a:rPr>
              <a:t>an offline one, </a:t>
            </a:r>
            <a:r>
              <a:rPr lang="en-GB" sz="1500" dirty="0">
                <a:latin typeface="Calibri" pitchFamily="34" charset="0"/>
                <a:cs typeface="Calibri" pitchFamily="34" charset="0"/>
              </a:rPr>
              <a:t>but a local backup should be </a:t>
            </a:r>
            <a:r>
              <a:rPr lang="en-GB" sz="1500" dirty="0" smtClean="0">
                <a:latin typeface="Calibri" pitchFamily="34" charset="0"/>
                <a:cs typeface="Calibri" pitchFamily="34" charset="0"/>
              </a:rPr>
              <a:t>your primary </a:t>
            </a:r>
            <a:r>
              <a:rPr lang="en-GB" sz="1500" dirty="0">
                <a:latin typeface="Calibri" pitchFamily="34" charset="0"/>
                <a:cs typeface="Calibri" pitchFamily="34" charset="0"/>
              </a:rPr>
              <a:t>method as it’s secure, </a:t>
            </a:r>
            <a:r>
              <a:rPr lang="en-GB" sz="1500" dirty="0" smtClean="0">
                <a:latin typeface="Calibri" pitchFamily="34" charset="0"/>
                <a:cs typeface="Calibri" pitchFamily="34" charset="0"/>
              </a:rPr>
              <a:t> quick and </a:t>
            </a:r>
            <a:r>
              <a:rPr lang="en-GB" sz="1500" dirty="0">
                <a:latin typeface="Calibri" pitchFamily="34" charset="0"/>
                <a:cs typeface="Calibri" pitchFamily="34" charset="0"/>
              </a:rPr>
              <a:t>convenient</a:t>
            </a:r>
            <a:r>
              <a:rPr lang="en-GB" sz="1500" dirty="0" smtClean="0">
                <a:latin typeface="Calibri" pitchFamily="34" charset="0"/>
                <a:cs typeface="Calibri" pitchFamily="34" charset="0"/>
              </a:rPr>
              <a:t>.</a:t>
            </a:r>
          </a:p>
          <a:p>
            <a:pPr marL="0" lvl="1" indent="0">
              <a:spcBef>
                <a:spcPts val="400"/>
              </a:spcBef>
              <a:buSzPct val="68000"/>
              <a:buNone/>
            </a:pPr>
            <a:r>
              <a:rPr lang="en-GB" sz="1500" b="1" dirty="0" smtClean="0">
                <a:latin typeface="Calibri" pitchFamily="34" charset="0"/>
              </a:rPr>
              <a:t>M1.1 – Task 06 –</a:t>
            </a:r>
            <a:r>
              <a:rPr lang="en-GB" sz="1500" dirty="0" smtClean="0">
                <a:latin typeface="Calibri" pitchFamily="34" charset="0"/>
              </a:rPr>
              <a:t> Create a User Guide that </a:t>
            </a:r>
            <a:r>
              <a:rPr lang="en-GB" sz="1500" dirty="0">
                <a:latin typeface="Calibri" pitchFamily="34" charset="0"/>
              </a:rPr>
              <a:t>explains the forms, function and varieties of different Backup Storage options for a System Setup including suitability for different systems and costs.</a:t>
            </a:r>
          </a:p>
          <a:p>
            <a:pPr marL="228600" indent="-228600"/>
            <a:endParaRPr lang="en-GB" sz="1500" dirty="0">
              <a:latin typeface="Calibri" pitchFamily="34" charset="0"/>
              <a:cs typeface="Calibri" pitchFamily="34" charset="0"/>
            </a:endParaRPr>
          </a:p>
        </p:txBody>
      </p:sp>
      <p:sp>
        <p:nvSpPr>
          <p:cNvPr id="5" name="Title 2"/>
          <p:cNvSpPr>
            <a:spLocks noGrp="1"/>
          </p:cNvSpPr>
          <p:nvPr>
            <p:ph type="title"/>
          </p:nvPr>
        </p:nvSpPr>
        <p:spPr>
          <a:xfrm>
            <a:off x="179512" y="116632"/>
            <a:ext cx="8733656" cy="360040"/>
          </a:xfrm>
        </p:spPr>
        <p:txBody>
          <a:bodyPr>
            <a:noAutofit/>
          </a:bodyPr>
          <a:lstStyle/>
          <a:p>
            <a:r>
              <a:rPr lang="en-GB" sz="2100" dirty="0" smtClean="0">
                <a:latin typeface="Calibri" pitchFamily="34" charset="0"/>
                <a:cs typeface="Calibri" pitchFamily="34" charset="0"/>
              </a:rPr>
              <a:t>M1.1 – Understanding Computer Components – Backup Storage - Options</a:t>
            </a:r>
            <a:endParaRPr lang="en-GB" sz="2100" dirty="0">
              <a:latin typeface="Calibri" pitchFamily="34" charset="0"/>
              <a:cs typeface="Calibri" pitchFamily="34" charset="0"/>
            </a:endParaRPr>
          </a:p>
        </p:txBody>
      </p:sp>
      <p:graphicFrame>
        <p:nvGraphicFramePr>
          <p:cNvPr id="3" name="Table 2"/>
          <p:cNvGraphicFramePr>
            <a:graphicFrameLocks noGrp="1"/>
          </p:cNvGraphicFramePr>
          <p:nvPr>
            <p:extLst>
              <p:ext uri="{D42A27DB-BD31-4B8C-83A1-F6EECF244321}">
                <p14:modId xmlns:p14="http://schemas.microsoft.com/office/powerpoint/2010/main" val="3184517809"/>
              </p:ext>
            </p:extLst>
          </p:nvPr>
        </p:nvGraphicFramePr>
        <p:xfrm>
          <a:off x="179512" y="6021288"/>
          <a:ext cx="8784975" cy="370840"/>
        </p:xfrm>
        <a:graphic>
          <a:graphicData uri="http://schemas.openxmlformats.org/drawingml/2006/table">
            <a:tbl>
              <a:tblPr firstRow="1" bandRow="1">
                <a:tableStyleId>{5C22544A-7EE6-4342-B048-85BDC9FD1C3A}</a:tableStyleId>
              </a:tblPr>
              <a:tblGrid>
                <a:gridCol w="648072"/>
                <a:gridCol w="2736304"/>
                <a:gridCol w="2160240"/>
                <a:gridCol w="1483364"/>
                <a:gridCol w="1756995"/>
              </a:tblGrid>
              <a:tr h="370840">
                <a:tc>
                  <a:txBody>
                    <a:bodyPr/>
                    <a:lstStyle/>
                    <a:p>
                      <a:r>
                        <a:rPr lang="en-GB" sz="1500" b="1" dirty="0" smtClean="0">
                          <a:latin typeface="Calibri" pitchFamily="34" charset="0"/>
                          <a:cs typeface="Calibri" pitchFamily="34" charset="0"/>
                        </a:rPr>
                        <a:t>Disks</a:t>
                      </a:r>
                      <a:r>
                        <a:rPr lang="en-GB" sz="1500" dirty="0" smtClean="0">
                          <a:latin typeface="Calibri" pitchFamily="34" charset="0"/>
                          <a:cs typeface="Calibri" pitchFamily="34" charset="0"/>
                        </a:rPr>
                        <a:t> </a:t>
                      </a:r>
                      <a:endParaRPr lang="en-GB" sz="1500" dirty="0">
                        <a:latin typeface="Calibri" pitchFamily="34" charset="0"/>
                        <a:cs typeface="Calibri" pitchFamily="34" charset="0"/>
                      </a:endParaRPr>
                    </a:p>
                  </a:txBody>
                  <a:tcPr/>
                </a:tc>
                <a:tc>
                  <a:txBody>
                    <a:bodyPr/>
                    <a:lstStyle/>
                    <a:p>
                      <a:r>
                        <a:rPr lang="en-GB" sz="1500" b="1" dirty="0" smtClean="0">
                          <a:latin typeface="Calibri" pitchFamily="34" charset="0"/>
                          <a:cs typeface="Calibri" pitchFamily="34" charset="0"/>
                        </a:rPr>
                        <a:t>Pen drives and Memory cards </a:t>
                      </a:r>
                      <a:endParaRPr lang="en-GB" sz="1500" dirty="0">
                        <a:latin typeface="Calibri" pitchFamily="34" charset="0"/>
                        <a:cs typeface="Calibri" pitchFamily="34" charset="0"/>
                      </a:endParaRPr>
                    </a:p>
                  </a:txBody>
                  <a:tcPr/>
                </a:tc>
                <a:tc>
                  <a:txBody>
                    <a:bodyPr/>
                    <a:lstStyle/>
                    <a:p>
                      <a:r>
                        <a:rPr lang="en-GB" sz="1500" b="1" dirty="0" smtClean="0">
                          <a:latin typeface="Calibri" pitchFamily="34" charset="0"/>
                          <a:cs typeface="Calibri" pitchFamily="34" charset="0"/>
                        </a:rPr>
                        <a:t>Portable and fixed drives </a:t>
                      </a:r>
                      <a:endParaRPr lang="en-GB" sz="1500" dirty="0">
                        <a:latin typeface="Calibri" pitchFamily="34" charset="0"/>
                        <a:cs typeface="Calibri" pitchFamily="34" charset="0"/>
                      </a:endParaRPr>
                    </a:p>
                  </a:txBody>
                  <a:tcPr/>
                </a:tc>
                <a:tc>
                  <a:txBody>
                    <a:bodyPr/>
                    <a:lstStyle/>
                    <a:p>
                      <a:r>
                        <a:rPr lang="en-GB" sz="1500" b="1" dirty="0" smtClean="0">
                          <a:latin typeface="Calibri" pitchFamily="34" charset="0"/>
                          <a:cs typeface="Calibri" pitchFamily="34" charset="0"/>
                        </a:rPr>
                        <a:t>Optical media</a:t>
                      </a:r>
                      <a:r>
                        <a:rPr lang="en-GB" sz="1500" dirty="0" smtClean="0">
                          <a:latin typeface="Calibri" pitchFamily="34" charset="0"/>
                          <a:cs typeface="Calibri" pitchFamily="34" charset="0"/>
                        </a:rPr>
                        <a:t> </a:t>
                      </a:r>
                      <a:endParaRPr lang="en-GB" sz="1500" dirty="0">
                        <a:latin typeface="Calibri" pitchFamily="34" charset="0"/>
                        <a:cs typeface="Calibri" pitchFamily="34" charset="0"/>
                      </a:endParaRPr>
                    </a:p>
                  </a:txBody>
                  <a:tcPr/>
                </a:tc>
                <a:tc>
                  <a:txBody>
                    <a:bodyPr/>
                    <a:lstStyle/>
                    <a:p>
                      <a:r>
                        <a:rPr lang="en-GB" sz="1500" b="1" dirty="0" smtClean="0">
                          <a:latin typeface="Calibri" pitchFamily="34" charset="0"/>
                          <a:cs typeface="Calibri" pitchFamily="34" charset="0"/>
                        </a:rPr>
                        <a:t>Offsite data storage</a:t>
                      </a:r>
                      <a:r>
                        <a:rPr lang="en-GB" sz="1500" dirty="0" smtClean="0">
                          <a:latin typeface="Calibri" pitchFamily="34" charset="0"/>
                          <a:cs typeface="Calibri" pitchFamily="34" charset="0"/>
                        </a:rPr>
                        <a:t> </a:t>
                      </a:r>
                      <a:endParaRPr lang="en-GB" sz="1500" dirty="0">
                        <a:latin typeface="Calibri" pitchFamily="34" charset="0"/>
                        <a:cs typeface="Calibri" pitchFamily="34" charset="0"/>
                      </a:endParaRPr>
                    </a:p>
                  </a:txBody>
                  <a:tcPr/>
                </a:tc>
              </a:tr>
            </a:tbl>
          </a:graphicData>
        </a:graphic>
      </p:graphicFrame>
    </p:spTree>
    <p:extLst>
      <p:ext uri="{BB962C8B-B14F-4D97-AF65-F5344CB8AC3E}">
        <p14:creationId xmlns:p14="http://schemas.microsoft.com/office/powerpoint/2010/main" val="4247463349"/>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07504" y="548680"/>
            <a:ext cx="8928992" cy="5760640"/>
          </a:xfrm>
        </p:spPr>
        <p:txBody>
          <a:bodyPr>
            <a:noAutofit/>
          </a:bodyPr>
          <a:lstStyle/>
          <a:p>
            <a:pPr marL="285750" lvl="1" indent="-285750">
              <a:buFont typeface="Wingdings 3" pitchFamily="18" charset="2"/>
              <a:buChar char=""/>
            </a:pPr>
            <a:r>
              <a:rPr lang="en-GB" sz="1400" dirty="0" smtClean="0">
                <a:latin typeface="Calibri" pitchFamily="34" charset="0"/>
                <a:cs typeface="Calibri" pitchFamily="34" charset="0"/>
              </a:rPr>
              <a:t>Everyone chooses their storage medium for a reason, speed, cost, capacity, portability, security etc. The choices are varied. In business the choices come down to three things, security, capacity and transfer rate.</a:t>
            </a:r>
          </a:p>
          <a:p>
            <a:pPr marL="285750" lvl="1" indent="-285750">
              <a:buFont typeface="Wingdings 3" pitchFamily="18" charset="2"/>
              <a:buChar char=""/>
            </a:pPr>
            <a:r>
              <a:rPr lang="en-GB" sz="1400" b="1" dirty="0" smtClean="0">
                <a:latin typeface="Calibri" pitchFamily="34" charset="0"/>
                <a:cs typeface="Calibri" pitchFamily="34" charset="0"/>
              </a:rPr>
              <a:t>Security</a:t>
            </a:r>
            <a:r>
              <a:rPr lang="en-GB" sz="1400" dirty="0" smtClean="0">
                <a:latin typeface="Calibri" pitchFamily="34" charset="0"/>
                <a:cs typeface="Calibri" pitchFamily="34" charset="0"/>
              </a:rPr>
              <a:t> – Under the DPA, business have to protect their information but all storage has its risks. Password protection and encryption come into play but that is an extra process to deal with. Programs on networks can encrypt the information on a storage device as it writes it but the choice of an employee at a company to take work home cannot access this. Cloud computing is useful for this, password protected, secure logins etc. Pen Drives are great but easily lost, CD’s and DVD’s get corrupted or scratched, Portable hard drives are often stolen. All storage mediums have their issues.</a:t>
            </a:r>
          </a:p>
          <a:p>
            <a:pPr marL="285750" lvl="1" indent="-285750">
              <a:buFont typeface="Wingdings 3" pitchFamily="18" charset="2"/>
              <a:buChar char=""/>
            </a:pPr>
            <a:r>
              <a:rPr lang="en-GB" sz="1400" b="1" dirty="0" smtClean="0">
                <a:latin typeface="Calibri" pitchFamily="34" charset="0"/>
                <a:cs typeface="Calibri" pitchFamily="34" charset="0"/>
              </a:rPr>
              <a:t>Capacity</a:t>
            </a:r>
            <a:r>
              <a:rPr lang="en-GB" sz="1400" dirty="0" smtClean="0">
                <a:latin typeface="Calibri" pitchFamily="34" charset="0"/>
                <a:cs typeface="Calibri" pitchFamily="34" charset="0"/>
              </a:rPr>
              <a:t> – Size matters, especially when it comes to file storage, work documents are small, a memory stick is good, add a video to a Powerpoint and the file size grows. Disks can store 4,7gb but a memory stick can store more. You would not backup a network drive to a memory stick, even a large one but you would also not store a few work documents on a DVD because it would take too long and be a waste of a disk.</a:t>
            </a:r>
          </a:p>
          <a:p>
            <a:pPr marL="285750" lvl="1" indent="-285750">
              <a:buFont typeface="Wingdings 3" pitchFamily="18" charset="2"/>
              <a:buChar char=""/>
            </a:pPr>
            <a:r>
              <a:rPr lang="en-GB" sz="1400" b="1" dirty="0" smtClean="0">
                <a:latin typeface="Calibri" pitchFamily="34" charset="0"/>
                <a:cs typeface="Calibri" pitchFamily="34" charset="0"/>
              </a:rPr>
              <a:t>Transfer rate</a:t>
            </a:r>
            <a:r>
              <a:rPr lang="en-GB" sz="1400" dirty="0">
                <a:latin typeface="Calibri" pitchFamily="34" charset="0"/>
                <a:cs typeface="Calibri" pitchFamily="34" charset="0"/>
              </a:rPr>
              <a:t> </a:t>
            </a:r>
            <a:r>
              <a:rPr lang="en-GB" sz="1400" dirty="0" smtClean="0">
                <a:latin typeface="Calibri" pitchFamily="34" charset="0"/>
                <a:cs typeface="Calibri" pitchFamily="34" charset="0"/>
              </a:rPr>
              <a:t>– how quickly it takes to copy the files down has an impact on the medium, DVD’s are slow, it takes almost the same time for 100mb as it does for 4.7gb. Memory sticks are fast as are portable hard drives but internal drives are faster, more direct access to the motherboard. Uploading to the Cloud takes a very long time but is more convenient.</a:t>
            </a:r>
          </a:p>
          <a:p>
            <a:pPr marL="0" lvl="1" indent="0">
              <a:buNone/>
            </a:pPr>
            <a:r>
              <a:rPr lang="en-GB" sz="1400" b="1" dirty="0" smtClean="0">
                <a:solidFill>
                  <a:schemeClr val="dk1"/>
                </a:solidFill>
                <a:latin typeface="Calibri" pitchFamily="34" charset="0"/>
                <a:cs typeface="Calibri" pitchFamily="34" charset="0"/>
              </a:rPr>
              <a:t>M1.2 – Task 07 – </a:t>
            </a:r>
            <a:r>
              <a:rPr lang="en-GB" sz="1400" dirty="0" smtClean="0">
                <a:solidFill>
                  <a:schemeClr val="dk1"/>
                </a:solidFill>
                <a:latin typeface="Calibri" pitchFamily="34" charset="0"/>
                <a:cs typeface="Calibri" pitchFamily="34" charset="0"/>
              </a:rPr>
              <a:t>Using the table, compare </a:t>
            </a:r>
            <a:r>
              <a:rPr lang="en-GB" sz="1400" dirty="0">
                <a:solidFill>
                  <a:schemeClr val="dk1"/>
                </a:solidFill>
                <a:latin typeface="Calibri" pitchFamily="34" charset="0"/>
                <a:cs typeface="Calibri" pitchFamily="34" charset="0"/>
              </a:rPr>
              <a:t>the different backing storages </a:t>
            </a:r>
            <a:r>
              <a:rPr lang="en-GB" sz="1400" dirty="0" smtClean="0">
                <a:solidFill>
                  <a:schemeClr val="dk1"/>
                </a:solidFill>
                <a:latin typeface="Calibri" pitchFamily="34" charset="0"/>
                <a:cs typeface="Calibri" pitchFamily="34" charset="0"/>
              </a:rPr>
              <a:t>available and outline the positive and negative aspects of each.</a:t>
            </a:r>
            <a:endParaRPr lang="en-GB" sz="1400" dirty="0">
              <a:latin typeface="Calibri" pitchFamily="34" charset="0"/>
              <a:cs typeface="Calibri" pitchFamily="34" charset="0"/>
            </a:endParaRPr>
          </a:p>
        </p:txBody>
      </p:sp>
      <p:sp>
        <p:nvSpPr>
          <p:cNvPr id="5" name="Title 2"/>
          <p:cNvSpPr>
            <a:spLocks noGrp="1"/>
          </p:cNvSpPr>
          <p:nvPr>
            <p:ph type="title"/>
          </p:nvPr>
        </p:nvSpPr>
        <p:spPr>
          <a:xfrm>
            <a:off x="179512" y="116632"/>
            <a:ext cx="8733656" cy="360040"/>
          </a:xfrm>
        </p:spPr>
        <p:txBody>
          <a:bodyPr>
            <a:noAutofit/>
          </a:bodyPr>
          <a:lstStyle/>
          <a:p>
            <a:r>
              <a:rPr lang="en-GB" sz="2100" dirty="0" smtClean="0">
                <a:latin typeface="Calibri" pitchFamily="34" charset="0"/>
                <a:cs typeface="Calibri" pitchFamily="34" charset="0"/>
              </a:rPr>
              <a:t>M1.2 – Understanding Computer Components – Backup Storage - Options</a:t>
            </a:r>
            <a:endParaRPr lang="en-GB" sz="2100" dirty="0">
              <a:latin typeface="Calibri" pitchFamily="34" charset="0"/>
              <a:cs typeface="Calibri" pitchFamily="34" charset="0"/>
            </a:endParaRPr>
          </a:p>
        </p:txBody>
      </p:sp>
      <p:graphicFrame>
        <p:nvGraphicFramePr>
          <p:cNvPr id="3" name="Table 2"/>
          <p:cNvGraphicFramePr>
            <a:graphicFrameLocks noGrp="1"/>
          </p:cNvGraphicFramePr>
          <p:nvPr>
            <p:extLst>
              <p:ext uri="{D42A27DB-BD31-4B8C-83A1-F6EECF244321}">
                <p14:modId xmlns:p14="http://schemas.microsoft.com/office/powerpoint/2010/main" val="4262442859"/>
              </p:ext>
            </p:extLst>
          </p:nvPr>
        </p:nvGraphicFramePr>
        <p:xfrm>
          <a:off x="251518" y="4726136"/>
          <a:ext cx="8712972" cy="1727200"/>
        </p:xfrm>
        <a:graphic>
          <a:graphicData uri="http://schemas.openxmlformats.org/drawingml/2006/table">
            <a:tbl>
              <a:tblPr firstRow="1" bandRow="1">
                <a:tableStyleId>{5C22544A-7EE6-4342-B048-85BDC9FD1C3A}</a:tableStyleId>
              </a:tblPr>
              <a:tblGrid>
                <a:gridCol w="2088234"/>
                <a:gridCol w="1080120"/>
                <a:gridCol w="1188132"/>
                <a:gridCol w="1452162"/>
                <a:gridCol w="1452162"/>
                <a:gridCol w="1452162"/>
              </a:tblGrid>
              <a:tr h="370840">
                <a:tc>
                  <a:txBody>
                    <a:bodyPr/>
                    <a:lstStyle/>
                    <a:p>
                      <a:r>
                        <a:rPr lang="en-GB" sz="1200" dirty="0" smtClean="0"/>
                        <a:t>Medium</a:t>
                      </a:r>
                      <a:endParaRPr lang="en-GB" sz="1200" dirty="0"/>
                    </a:p>
                  </a:txBody>
                  <a:tcPr/>
                </a:tc>
                <a:tc>
                  <a:txBody>
                    <a:bodyPr/>
                    <a:lstStyle/>
                    <a:p>
                      <a:pPr algn="ctr"/>
                      <a:r>
                        <a:rPr lang="en-GB" sz="1200" dirty="0" smtClean="0"/>
                        <a:t>Security</a:t>
                      </a:r>
                      <a:endParaRPr lang="en-GB" sz="1200" dirty="0"/>
                    </a:p>
                  </a:txBody>
                  <a:tcPr/>
                </a:tc>
                <a:tc>
                  <a:txBody>
                    <a:bodyPr/>
                    <a:lstStyle/>
                    <a:p>
                      <a:pPr algn="ctr"/>
                      <a:r>
                        <a:rPr lang="en-GB" sz="1200" dirty="0" smtClean="0"/>
                        <a:t>Capacity</a:t>
                      </a:r>
                      <a:endParaRPr lang="en-GB" sz="1200" dirty="0"/>
                    </a:p>
                  </a:txBody>
                  <a:tcPr/>
                </a:tc>
                <a:tc>
                  <a:txBody>
                    <a:bodyPr/>
                    <a:lstStyle/>
                    <a:p>
                      <a:pPr algn="ctr"/>
                      <a:r>
                        <a:rPr lang="en-GB" sz="1200" dirty="0" smtClean="0"/>
                        <a:t>Transfer rate</a:t>
                      </a:r>
                      <a:endParaRPr lang="en-GB" sz="1200" dirty="0"/>
                    </a:p>
                  </a:txBody>
                  <a:tcPr/>
                </a:tc>
                <a:tc>
                  <a:txBody>
                    <a:bodyPr/>
                    <a:lstStyle/>
                    <a:p>
                      <a:pPr algn="ctr"/>
                      <a:r>
                        <a:rPr lang="en-GB" sz="1200" dirty="0" smtClean="0"/>
                        <a:t>Positive aspects</a:t>
                      </a:r>
                      <a:endParaRPr lang="en-GB" sz="1200" dirty="0"/>
                    </a:p>
                  </a:txBody>
                  <a:tcPr/>
                </a:tc>
                <a:tc>
                  <a:txBody>
                    <a:bodyPr/>
                    <a:lstStyle/>
                    <a:p>
                      <a:pPr algn="ctr"/>
                      <a:r>
                        <a:rPr lang="en-GB" sz="1200" dirty="0" smtClean="0"/>
                        <a:t>Negative Aspects</a:t>
                      </a:r>
                      <a:endParaRPr lang="en-GB" sz="1200" dirty="0"/>
                    </a:p>
                  </a:txBody>
                  <a:tcPr/>
                </a:tc>
              </a:tr>
              <a:tr h="187856">
                <a:tc>
                  <a:txBody>
                    <a:bodyPr/>
                    <a:lstStyle/>
                    <a:p>
                      <a:r>
                        <a:rPr lang="en-GB" sz="1100" b="1" dirty="0" smtClean="0">
                          <a:latin typeface="Calibri" pitchFamily="34" charset="0"/>
                          <a:cs typeface="Calibri" pitchFamily="34" charset="0"/>
                        </a:rPr>
                        <a:t>Disks</a:t>
                      </a:r>
                      <a:r>
                        <a:rPr lang="en-GB" sz="1100" dirty="0" smtClean="0">
                          <a:latin typeface="Calibri" pitchFamily="34" charset="0"/>
                          <a:cs typeface="Calibri" pitchFamily="34" charset="0"/>
                        </a:rPr>
                        <a:t> </a:t>
                      </a:r>
                      <a:endParaRPr lang="en-GB" sz="1100" dirty="0">
                        <a:latin typeface="Calibri" pitchFamily="34" charset="0"/>
                        <a:cs typeface="Calibri" pitchFamily="34" charset="0"/>
                      </a:endParaRPr>
                    </a:p>
                  </a:txBody>
                  <a:tcPr/>
                </a:tc>
                <a:tc>
                  <a:txBody>
                    <a:bodyPr/>
                    <a:lstStyle/>
                    <a:p>
                      <a:endParaRPr lang="en-GB" sz="1100" dirty="0">
                        <a:latin typeface="Calibri" pitchFamily="34" charset="0"/>
                        <a:cs typeface="Calibri" pitchFamily="34" charset="0"/>
                      </a:endParaRPr>
                    </a:p>
                  </a:txBody>
                  <a:tcPr/>
                </a:tc>
                <a:tc>
                  <a:txBody>
                    <a:bodyPr/>
                    <a:lstStyle/>
                    <a:p>
                      <a:endParaRPr lang="en-GB" sz="1100" dirty="0">
                        <a:latin typeface="Calibri" pitchFamily="34" charset="0"/>
                        <a:cs typeface="Calibri" pitchFamily="34" charset="0"/>
                      </a:endParaRPr>
                    </a:p>
                  </a:txBody>
                  <a:tcPr/>
                </a:tc>
                <a:tc>
                  <a:txBody>
                    <a:bodyPr/>
                    <a:lstStyle/>
                    <a:p>
                      <a:endParaRPr lang="en-GB" sz="1100" dirty="0">
                        <a:latin typeface="Calibri" pitchFamily="34" charset="0"/>
                        <a:cs typeface="Calibri" pitchFamily="34" charset="0"/>
                      </a:endParaRPr>
                    </a:p>
                  </a:txBody>
                  <a:tcPr/>
                </a:tc>
                <a:tc>
                  <a:txBody>
                    <a:bodyPr/>
                    <a:lstStyle/>
                    <a:p>
                      <a:endParaRPr lang="en-GB" sz="1100" dirty="0">
                        <a:latin typeface="Calibri" pitchFamily="34" charset="0"/>
                        <a:cs typeface="Calibri" pitchFamily="34" charset="0"/>
                      </a:endParaRPr>
                    </a:p>
                  </a:txBody>
                  <a:tcPr/>
                </a:tc>
                <a:tc>
                  <a:txBody>
                    <a:bodyPr/>
                    <a:lstStyle/>
                    <a:p>
                      <a:endParaRPr lang="en-GB" sz="1100" dirty="0">
                        <a:latin typeface="Calibri" pitchFamily="34" charset="0"/>
                        <a:cs typeface="Calibri" pitchFamily="34" charset="0"/>
                      </a:endParaRPr>
                    </a:p>
                  </a:txBody>
                  <a:tcPr/>
                </a:tc>
              </a:tr>
              <a:tr h="216808">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200" b="1" dirty="0" smtClean="0">
                          <a:latin typeface="Calibri" pitchFamily="34" charset="0"/>
                          <a:cs typeface="Calibri" pitchFamily="34" charset="0"/>
                        </a:rPr>
                        <a:t>Pen drives and Memory cards </a:t>
                      </a:r>
                      <a:endParaRPr lang="en-GB" sz="1200" dirty="0" smtClean="0">
                        <a:latin typeface="Calibri" pitchFamily="34" charset="0"/>
                        <a:cs typeface="Calibri" pitchFamily="34" charset="0"/>
                      </a:endParaRPr>
                    </a:p>
                  </a:txBody>
                  <a:tcPr/>
                </a:tc>
                <a:tc>
                  <a:txBody>
                    <a:bodyPr/>
                    <a:lstStyle/>
                    <a:p>
                      <a:endParaRPr lang="en-GB" sz="1200"/>
                    </a:p>
                  </a:txBody>
                  <a:tcPr/>
                </a:tc>
                <a:tc>
                  <a:txBody>
                    <a:bodyPr/>
                    <a:lstStyle/>
                    <a:p>
                      <a:endParaRPr lang="en-GB" sz="1200" dirty="0"/>
                    </a:p>
                  </a:txBody>
                  <a:tcPr/>
                </a:tc>
                <a:tc>
                  <a:txBody>
                    <a:bodyPr/>
                    <a:lstStyle/>
                    <a:p>
                      <a:endParaRPr lang="en-GB" sz="1200" dirty="0"/>
                    </a:p>
                  </a:txBody>
                  <a:tcPr/>
                </a:tc>
                <a:tc>
                  <a:txBody>
                    <a:bodyPr/>
                    <a:lstStyle/>
                    <a:p>
                      <a:endParaRPr lang="en-GB" sz="1200" dirty="0"/>
                    </a:p>
                  </a:txBody>
                  <a:tcPr/>
                </a:tc>
                <a:tc>
                  <a:txBody>
                    <a:bodyPr/>
                    <a:lstStyle/>
                    <a:p>
                      <a:endParaRPr lang="en-GB" sz="1200" dirty="0"/>
                    </a:p>
                  </a:txBody>
                  <a:tcPr/>
                </a:tc>
              </a:tr>
              <a:tr h="158512">
                <a:tc>
                  <a:txBody>
                    <a:bodyPr/>
                    <a:lstStyle/>
                    <a:p>
                      <a:r>
                        <a:rPr lang="en-GB" sz="1200" b="1" dirty="0" smtClean="0">
                          <a:latin typeface="Calibri" pitchFamily="34" charset="0"/>
                          <a:cs typeface="Calibri" pitchFamily="34" charset="0"/>
                        </a:rPr>
                        <a:t>Portable and fixed drives </a:t>
                      </a:r>
                      <a:endParaRPr lang="en-GB" sz="1200" dirty="0"/>
                    </a:p>
                  </a:txBody>
                  <a:tcPr/>
                </a:tc>
                <a:tc>
                  <a:txBody>
                    <a:bodyPr/>
                    <a:lstStyle/>
                    <a:p>
                      <a:endParaRPr lang="en-GB" sz="1200" dirty="0"/>
                    </a:p>
                  </a:txBody>
                  <a:tcPr/>
                </a:tc>
                <a:tc>
                  <a:txBody>
                    <a:bodyPr/>
                    <a:lstStyle/>
                    <a:p>
                      <a:endParaRPr lang="en-GB" sz="1200" dirty="0"/>
                    </a:p>
                  </a:txBody>
                  <a:tcPr/>
                </a:tc>
                <a:tc>
                  <a:txBody>
                    <a:bodyPr/>
                    <a:lstStyle/>
                    <a:p>
                      <a:endParaRPr lang="en-GB" sz="1200" dirty="0"/>
                    </a:p>
                  </a:txBody>
                  <a:tcPr/>
                </a:tc>
                <a:tc>
                  <a:txBody>
                    <a:bodyPr/>
                    <a:lstStyle/>
                    <a:p>
                      <a:endParaRPr lang="en-GB" sz="1200" dirty="0"/>
                    </a:p>
                  </a:txBody>
                  <a:tcPr/>
                </a:tc>
                <a:tc>
                  <a:txBody>
                    <a:bodyPr/>
                    <a:lstStyle/>
                    <a:p>
                      <a:endParaRPr lang="en-GB" sz="1200" dirty="0"/>
                    </a:p>
                  </a:txBody>
                  <a:tcPr/>
                </a:tc>
              </a:tr>
              <a:tr h="0">
                <a:tc>
                  <a:txBody>
                    <a:bodyPr/>
                    <a:lstStyle/>
                    <a:p>
                      <a:r>
                        <a:rPr lang="en-GB" sz="1200" b="1" dirty="0" smtClean="0">
                          <a:latin typeface="Calibri" pitchFamily="34" charset="0"/>
                          <a:cs typeface="Calibri" pitchFamily="34" charset="0"/>
                        </a:rPr>
                        <a:t>Optical media</a:t>
                      </a:r>
                      <a:r>
                        <a:rPr lang="en-GB" sz="1200" dirty="0" smtClean="0">
                          <a:latin typeface="Calibri" pitchFamily="34" charset="0"/>
                          <a:cs typeface="Calibri" pitchFamily="34" charset="0"/>
                        </a:rPr>
                        <a:t> </a:t>
                      </a:r>
                      <a:endParaRPr lang="en-GB" sz="1200" dirty="0"/>
                    </a:p>
                  </a:txBody>
                  <a:tcPr/>
                </a:tc>
                <a:tc>
                  <a:txBody>
                    <a:bodyPr/>
                    <a:lstStyle/>
                    <a:p>
                      <a:endParaRPr lang="en-GB" sz="1200" dirty="0"/>
                    </a:p>
                  </a:txBody>
                  <a:tcPr/>
                </a:tc>
                <a:tc>
                  <a:txBody>
                    <a:bodyPr/>
                    <a:lstStyle/>
                    <a:p>
                      <a:endParaRPr lang="en-GB" sz="1200" dirty="0"/>
                    </a:p>
                  </a:txBody>
                  <a:tcPr/>
                </a:tc>
                <a:tc>
                  <a:txBody>
                    <a:bodyPr/>
                    <a:lstStyle/>
                    <a:p>
                      <a:endParaRPr lang="en-GB" sz="1200" dirty="0"/>
                    </a:p>
                  </a:txBody>
                  <a:tcPr/>
                </a:tc>
                <a:tc>
                  <a:txBody>
                    <a:bodyPr/>
                    <a:lstStyle/>
                    <a:p>
                      <a:endParaRPr lang="en-GB" sz="1200" dirty="0"/>
                    </a:p>
                  </a:txBody>
                  <a:tcPr/>
                </a:tc>
                <a:tc>
                  <a:txBody>
                    <a:bodyPr/>
                    <a:lstStyle/>
                    <a:p>
                      <a:endParaRPr lang="en-GB" sz="1200" dirty="0"/>
                    </a:p>
                  </a:txBody>
                  <a:tcPr/>
                </a:tc>
              </a:tr>
              <a:tr h="0">
                <a:tc>
                  <a:txBody>
                    <a:bodyPr/>
                    <a:lstStyle/>
                    <a:p>
                      <a:r>
                        <a:rPr lang="en-GB" sz="1200" b="1" dirty="0" smtClean="0">
                          <a:latin typeface="Calibri" pitchFamily="34" charset="0"/>
                          <a:cs typeface="Calibri" pitchFamily="34" charset="0"/>
                        </a:rPr>
                        <a:t>Offsite data storage</a:t>
                      </a:r>
                      <a:r>
                        <a:rPr lang="en-GB" sz="1200" dirty="0" smtClean="0">
                          <a:latin typeface="Calibri" pitchFamily="34" charset="0"/>
                          <a:cs typeface="Calibri" pitchFamily="34" charset="0"/>
                        </a:rPr>
                        <a:t> </a:t>
                      </a:r>
                      <a:endParaRPr lang="en-GB" sz="1200" dirty="0"/>
                    </a:p>
                  </a:txBody>
                  <a:tcPr/>
                </a:tc>
                <a:tc>
                  <a:txBody>
                    <a:bodyPr/>
                    <a:lstStyle/>
                    <a:p>
                      <a:endParaRPr lang="en-GB" sz="1200" dirty="0"/>
                    </a:p>
                  </a:txBody>
                  <a:tcPr/>
                </a:tc>
                <a:tc>
                  <a:txBody>
                    <a:bodyPr/>
                    <a:lstStyle/>
                    <a:p>
                      <a:endParaRPr lang="en-GB" sz="1200" dirty="0"/>
                    </a:p>
                  </a:txBody>
                  <a:tcPr/>
                </a:tc>
                <a:tc>
                  <a:txBody>
                    <a:bodyPr/>
                    <a:lstStyle/>
                    <a:p>
                      <a:endParaRPr lang="en-GB" sz="1200" dirty="0"/>
                    </a:p>
                  </a:txBody>
                  <a:tcPr/>
                </a:tc>
                <a:tc>
                  <a:txBody>
                    <a:bodyPr/>
                    <a:lstStyle/>
                    <a:p>
                      <a:endParaRPr lang="en-GB" sz="1200" dirty="0"/>
                    </a:p>
                  </a:txBody>
                  <a:tcPr/>
                </a:tc>
                <a:tc>
                  <a:txBody>
                    <a:bodyPr/>
                    <a:lstStyle/>
                    <a:p>
                      <a:endParaRPr lang="en-GB" sz="1200" dirty="0"/>
                    </a:p>
                  </a:txBody>
                  <a:tcPr/>
                </a:tc>
              </a:tr>
            </a:tbl>
          </a:graphicData>
        </a:graphic>
      </p:graphicFrame>
    </p:spTree>
    <p:extLst>
      <p:ext uri="{BB962C8B-B14F-4D97-AF65-F5344CB8AC3E}">
        <p14:creationId xmlns:p14="http://schemas.microsoft.com/office/powerpoint/2010/main" val="2667465737"/>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79512" y="548680"/>
            <a:ext cx="8784976" cy="5616624"/>
          </a:xfrm>
        </p:spPr>
        <p:txBody>
          <a:bodyPr>
            <a:noAutofit/>
          </a:bodyPr>
          <a:lstStyle/>
          <a:p>
            <a:pPr marL="177800" indent="-177800">
              <a:spcAft>
                <a:spcPts val="600"/>
              </a:spcAft>
            </a:pPr>
            <a:r>
              <a:rPr lang="en-GB" sz="1600" dirty="0" smtClean="0">
                <a:latin typeface="Calibri" pitchFamily="34" charset="0"/>
              </a:rPr>
              <a:t>Operating systems are vital to the use of computers, they tell the machine what it is, what language, where the programs are, when things are stored, how to do things, the instruction codes to do everything. All System operating systems, from the simplest to the most complex, must provide certain core functions, such as the ability to connect to other computers on the network, store files and other resources, provide for security, connect devices, etc. For this there has always been two direct rivals Microsoft and Macintosh. But now there is also Linux, the third contender.</a:t>
            </a:r>
          </a:p>
          <a:p>
            <a:pPr marL="177800" indent="-177800">
              <a:spcAft>
                <a:spcPts val="600"/>
              </a:spcAft>
            </a:pPr>
            <a:r>
              <a:rPr lang="en-GB" sz="1600" b="1" dirty="0" smtClean="0">
                <a:latin typeface="Calibri" pitchFamily="34" charset="0"/>
              </a:rPr>
              <a:t>Windows 8</a:t>
            </a:r>
            <a:r>
              <a:rPr lang="en-GB" sz="1600" dirty="0" smtClean="0">
                <a:latin typeface="Calibri" pitchFamily="34" charset="0"/>
              </a:rPr>
              <a:t> is the latest in a long series of Windows OS’s</a:t>
            </a:r>
            <a:r>
              <a:rPr lang="en-GB" sz="1600" i="1" dirty="0" smtClean="0">
                <a:latin typeface="Calibri" pitchFamily="34" charset="0"/>
              </a:rPr>
              <a:t>. </a:t>
            </a:r>
            <a:r>
              <a:rPr lang="en-GB" sz="1600" dirty="0" smtClean="0">
                <a:latin typeface="Calibri" pitchFamily="34" charset="0"/>
              </a:rPr>
              <a:t>Windows XP was the first Microsoft operating system that was reliable enough to work as a network server on large networks. Version 8 shipped in 2011, so it is now more than 3 years old. That’s a lifetime in operating system years (which are kind of like dog years).</a:t>
            </a:r>
          </a:p>
          <a:p>
            <a:pPr marL="177800" indent="-177800">
              <a:spcAft>
                <a:spcPts val="600"/>
              </a:spcAft>
            </a:pPr>
            <a:r>
              <a:rPr lang="en-GB" sz="1600" dirty="0" smtClean="0">
                <a:latin typeface="Calibri" pitchFamily="34" charset="0"/>
              </a:rPr>
              <a:t>Probably the most important feature of Windows 8 is its touch screen technology, which is based on the concept of tablets</a:t>
            </a:r>
            <a:r>
              <a:rPr lang="en-GB" sz="1600" i="1" dirty="0" smtClean="0">
                <a:latin typeface="Calibri" pitchFamily="34" charset="0"/>
              </a:rPr>
              <a:t>. </a:t>
            </a:r>
            <a:r>
              <a:rPr lang="en-GB" sz="1600" dirty="0" smtClean="0">
                <a:latin typeface="Calibri" pitchFamily="34" charset="0"/>
              </a:rPr>
              <a:t>To access shared resources within a Windows System, you must have a valid user account within the OS and be granted rights to access the resources. </a:t>
            </a:r>
          </a:p>
          <a:p>
            <a:pPr marL="177800" indent="-177800">
              <a:spcAft>
                <a:spcPts val="600"/>
              </a:spcAft>
            </a:pPr>
            <a:r>
              <a:rPr lang="en-GB" sz="1600" dirty="0" smtClean="0">
                <a:latin typeface="Calibri" pitchFamily="34" charset="0"/>
              </a:rPr>
              <a:t>Although Windows 8 is newer, Windows 2000 and NT Server is currently the most popular server operating system from Microsoft. Windows Servers built on the strengths of Windows NT Server 4 by adding new features that made Windows 2000 Server faster, easier to manage, more reliable, and easier to use for large and small networks alike.</a:t>
            </a:r>
            <a:endParaRPr lang="en-GB" sz="1600" b="1" dirty="0">
              <a:latin typeface="Calibri" pitchFamily="34" charset="0"/>
            </a:endParaRPr>
          </a:p>
          <a:p>
            <a:pPr marL="177800" indent="-177800">
              <a:spcAft>
                <a:spcPts val="600"/>
              </a:spcAft>
            </a:pPr>
            <a:r>
              <a:rPr lang="en-GB" sz="1600" dirty="0" smtClean="0">
                <a:latin typeface="Calibri" pitchFamily="34" charset="0"/>
              </a:rPr>
              <a:t>The biggest benefit of Windows, including Windows 8, is that we know how to use it, we have been brought up on Windows, we log in to it almost every day, we access our programs and files from the icons on the desktop. It may not be the best OS but it is the most common and therefor the preferred for business and home use.</a:t>
            </a:r>
          </a:p>
        </p:txBody>
      </p:sp>
      <p:sp>
        <p:nvSpPr>
          <p:cNvPr id="5" name="Title 2"/>
          <p:cNvSpPr>
            <a:spLocks noGrp="1"/>
          </p:cNvSpPr>
          <p:nvPr>
            <p:ph type="title"/>
          </p:nvPr>
        </p:nvSpPr>
        <p:spPr>
          <a:xfrm>
            <a:off x="179512" y="116632"/>
            <a:ext cx="8733656" cy="360040"/>
          </a:xfrm>
        </p:spPr>
        <p:txBody>
          <a:bodyPr>
            <a:noAutofit/>
          </a:bodyPr>
          <a:lstStyle/>
          <a:p>
            <a:r>
              <a:rPr lang="en-GB" sz="2550" dirty="0" smtClean="0">
                <a:latin typeface="Calibri" pitchFamily="34" charset="0"/>
                <a:cs typeface="Calibri" pitchFamily="34" charset="0"/>
              </a:rPr>
              <a:t>P2.1 – Understanding Computer Components – OS’s - Windows</a:t>
            </a:r>
            <a:endParaRPr lang="en-GB" sz="2550" dirty="0">
              <a:latin typeface="Calibri" pitchFamily="34" charset="0"/>
              <a:cs typeface="Calibri" pitchFamily="34" charset="0"/>
            </a:endParaRPr>
          </a:p>
        </p:txBody>
      </p:sp>
    </p:spTree>
    <p:extLst>
      <p:ext uri="{BB962C8B-B14F-4D97-AF65-F5344CB8AC3E}">
        <p14:creationId xmlns:p14="http://schemas.microsoft.com/office/powerpoint/2010/main" val="3369262153"/>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692696"/>
            <a:ext cx="8640960" cy="5472608"/>
          </a:xfrm>
        </p:spPr>
        <p:txBody>
          <a:bodyPr>
            <a:normAutofit fontScale="70000" lnSpcReduction="20000"/>
          </a:bodyPr>
          <a:lstStyle/>
          <a:p>
            <a:pPr marL="355600" indent="-355600">
              <a:spcAft>
                <a:spcPts val="600"/>
              </a:spcAft>
            </a:pPr>
            <a:r>
              <a:rPr lang="en-GB" dirty="0" smtClean="0">
                <a:latin typeface="Calibri" pitchFamily="34" charset="0"/>
              </a:rPr>
              <a:t>Operating systems do not come cheap and can be unreliable for numerous reasons, incompatibility with hardware being the main one, the way it manages files and allocated memory to programs is another. Other considerations need to be taken including price, speed, types of machines, ease of use, familiarity and function.</a:t>
            </a:r>
          </a:p>
          <a:p>
            <a:pPr marL="355600" indent="-355600">
              <a:spcAft>
                <a:spcPts val="600"/>
              </a:spcAft>
            </a:pPr>
            <a:r>
              <a:rPr lang="en-GB" b="1" dirty="0" smtClean="0">
                <a:latin typeface="Calibri" pitchFamily="34" charset="0"/>
              </a:rPr>
              <a:t>Mac OSX - </a:t>
            </a:r>
            <a:r>
              <a:rPr lang="en-GB" dirty="0" smtClean="0">
                <a:latin typeface="Calibri" pitchFamily="34" charset="0"/>
              </a:rPr>
              <a:t>For Macintosh computers, Apple offers their own operating system known as Mac OS/X. Mac OS/X has all the features you’d expect in a System operating system: file and printer sharing, Internet features, e-mail, and so on. This would require setting up a Mac System within the building and sticking to this as the ,main focus. It is possible to set up a small MAC OS/X network to run alongside the PC based network using a Bridge, this could then control the Mac computers within a sealed network space. Connection to the Microsoft or Novell side can then take place allowing MAC machines to operate as stand alone and linked to the system.</a:t>
            </a:r>
          </a:p>
          <a:p>
            <a:pPr marL="355600" indent="-355600">
              <a:spcAft>
                <a:spcPts val="600"/>
              </a:spcAft>
            </a:pPr>
            <a:r>
              <a:rPr lang="en-GB" b="1" dirty="0" err="1" smtClean="0">
                <a:latin typeface="Calibri" pitchFamily="34" charset="0"/>
              </a:rPr>
              <a:t>MacOS’s</a:t>
            </a:r>
            <a:r>
              <a:rPr lang="en-GB" dirty="0" smtClean="0">
                <a:latin typeface="Calibri" pitchFamily="34" charset="0"/>
              </a:rPr>
              <a:t> have been through a lot of changes over the years and was dependant on the hardware used, PowerPC’s for instance used one OS which was not totally compatible with PowerMacs or the new G5’s. The different versions, Lion, Leopard et al, have been adaptations of previous OS’s to make it better, more compatible and more in tune with the hardware changes in the industry.</a:t>
            </a:r>
          </a:p>
          <a:p>
            <a:pPr marL="355600" indent="-355600">
              <a:spcAft>
                <a:spcPts val="600"/>
              </a:spcAft>
            </a:pPr>
            <a:r>
              <a:rPr lang="en-GB" dirty="0" smtClean="0">
                <a:latin typeface="Calibri" pitchFamily="34" charset="0"/>
              </a:rPr>
              <a:t>At the end of the day, </a:t>
            </a:r>
            <a:r>
              <a:rPr lang="en-GB" dirty="0" err="1" smtClean="0">
                <a:latin typeface="Calibri" pitchFamily="34" charset="0"/>
              </a:rPr>
              <a:t>MacOS</a:t>
            </a:r>
            <a:r>
              <a:rPr lang="en-GB" dirty="0" smtClean="0">
                <a:latin typeface="Calibri" pitchFamily="34" charset="0"/>
              </a:rPr>
              <a:t> operated similar to Windows, it loads, saves, stored, connects etc. it just does it differently.</a:t>
            </a:r>
          </a:p>
        </p:txBody>
      </p:sp>
      <p:sp>
        <p:nvSpPr>
          <p:cNvPr id="5" name="Title 2"/>
          <p:cNvSpPr>
            <a:spLocks noGrp="1"/>
          </p:cNvSpPr>
          <p:nvPr>
            <p:ph type="title"/>
          </p:nvPr>
        </p:nvSpPr>
        <p:spPr>
          <a:xfrm>
            <a:off x="179512" y="116632"/>
            <a:ext cx="8733656" cy="360040"/>
          </a:xfrm>
        </p:spPr>
        <p:txBody>
          <a:bodyPr>
            <a:noAutofit/>
          </a:bodyPr>
          <a:lstStyle/>
          <a:p>
            <a:r>
              <a:rPr lang="en-GB" sz="2500" dirty="0" smtClean="0">
                <a:latin typeface="Calibri" pitchFamily="34" charset="0"/>
                <a:cs typeface="Calibri" pitchFamily="34" charset="0"/>
              </a:rPr>
              <a:t>P2.1 – Understanding Computer Components – OS’s - </a:t>
            </a:r>
            <a:r>
              <a:rPr lang="en-GB" sz="2500" dirty="0" err="1" smtClean="0">
                <a:latin typeface="Calibri" pitchFamily="34" charset="0"/>
                <a:cs typeface="Calibri" pitchFamily="34" charset="0"/>
              </a:rPr>
              <a:t>MacOS</a:t>
            </a:r>
            <a:endParaRPr lang="en-GB" sz="2500" dirty="0">
              <a:latin typeface="Calibri" pitchFamily="34" charset="0"/>
              <a:cs typeface="Calibri" pitchFamily="34" charset="0"/>
            </a:endParaRPr>
          </a:p>
        </p:txBody>
      </p:sp>
    </p:spTree>
    <p:extLst>
      <p:ext uri="{BB962C8B-B14F-4D97-AF65-F5344CB8AC3E}">
        <p14:creationId xmlns:p14="http://schemas.microsoft.com/office/powerpoint/2010/main" val="2962311331"/>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79512" y="620688"/>
            <a:ext cx="8712968" cy="5400600"/>
          </a:xfrm>
        </p:spPr>
        <p:txBody>
          <a:bodyPr>
            <a:noAutofit/>
          </a:bodyPr>
          <a:lstStyle/>
          <a:p>
            <a:pPr marL="255588" indent="-255588"/>
            <a:r>
              <a:rPr lang="en-GB" sz="1600" b="1" dirty="0" smtClean="0">
                <a:latin typeface="Calibri" pitchFamily="34" charset="0"/>
              </a:rPr>
              <a:t>Linux - </a:t>
            </a:r>
            <a:r>
              <a:rPr lang="en-GB" sz="1600" dirty="0" smtClean="0">
                <a:latin typeface="Calibri" pitchFamily="34" charset="0"/>
              </a:rPr>
              <a:t>Linux is a free operating system that is based on UNIX, a powerful network operating system often used on large networks. Linux was started by Linus Torvalds. He enlisted help from hundreds of programmers throughout the world, who volunteered their time and efforts via the Internet. Today, Linux is a full-featured version of UNIX; its users consider it to be as good or better than Windows. In fact, almost as many people now use Linux as use Macintosh computers.</a:t>
            </a:r>
          </a:p>
          <a:p>
            <a:pPr marL="255588" indent="-255588"/>
            <a:r>
              <a:rPr lang="en-GB" sz="1600" dirty="0" smtClean="0">
                <a:latin typeface="Calibri" pitchFamily="34" charset="0"/>
              </a:rPr>
              <a:t>Linux offers the same System benefits of UNIX and can be an excellent choice as a server operating system. There are different types, all free, and all with their relative merits:</a:t>
            </a:r>
          </a:p>
          <a:p>
            <a:pPr marL="255588" indent="-255588"/>
            <a:r>
              <a:rPr lang="en-GB" sz="1600" b="1" dirty="0" smtClean="0">
                <a:latin typeface="Calibri" pitchFamily="34" charset="0"/>
              </a:rPr>
              <a:t>Fedora is one of the popular Linux distributions. </a:t>
            </a:r>
            <a:r>
              <a:rPr lang="en-GB" sz="1600" dirty="0" smtClean="0">
                <a:latin typeface="Calibri" pitchFamily="34" charset="0"/>
              </a:rPr>
              <a:t>At one time, Fedora was an inexpensive distribution offered by Red Hat.</a:t>
            </a:r>
          </a:p>
          <a:p>
            <a:pPr marL="255588" indent="-255588"/>
            <a:r>
              <a:rPr lang="en-GB" sz="1600" b="1" dirty="0" err="1" smtClean="0">
                <a:latin typeface="Calibri" pitchFamily="34" charset="0"/>
              </a:rPr>
              <a:t>Mandriva</a:t>
            </a:r>
            <a:r>
              <a:rPr lang="en-GB" sz="1600" b="1" dirty="0" smtClean="0">
                <a:latin typeface="Calibri" pitchFamily="34" charset="0"/>
              </a:rPr>
              <a:t> Linux is another popular Linux distribution, one that is </a:t>
            </a:r>
            <a:r>
              <a:rPr lang="en-GB" sz="1600" dirty="0" smtClean="0">
                <a:latin typeface="Calibri" pitchFamily="34" charset="0"/>
              </a:rPr>
              <a:t>often recommended as the easiest for first-time Linux users to install.</a:t>
            </a:r>
          </a:p>
          <a:p>
            <a:pPr marL="255588" indent="-255588"/>
            <a:r>
              <a:rPr lang="en-GB" sz="1600" b="1" dirty="0" err="1" smtClean="0">
                <a:latin typeface="Calibri" pitchFamily="34" charset="0"/>
              </a:rPr>
              <a:t>SuSE</a:t>
            </a:r>
            <a:r>
              <a:rPr lang="en-GB" sz="1600" b="1" dirty="0" smtClean="0">
                <a:latin typeface="Calibri" pitchFamily="34" charset="0"/>
              </a:rPr>
              <a:t> is </a:t>
            </a:r>
            <a:r>
              <a:rPr lang="en-GB" sz="1600" dirty="0" smtClean="0">
                <a:latin typeface="Calibri" pitchFamily="34" charset="0"/>
              </a:rPr>
              <a:t>a popular Linux distribution that comes on six CD-ROMs and includes more than 1,500 Linux application programs and utilities, including everything you need to set up a network, Web, e-mail, or electronic commerce server. You can find more information at </a:t>
            </a:r>
            <a:r>
              <a:rPr lang="en-GB" sz="1600" dirty="0" smtClean="0">
                <a:latin typeface="Calibri" pitchFamily="34" charset="0"/>
                <a:hlinkClick r:id="rId2"/>
              </a:rPr>
              <a:t>www.suse.com</a:t>
            </a:r>
            <a:r>
              <a:rPr lang="en-GB" sz="1600" dirty="0" smtClean="0">
                <a:latin typeface="Calibri" pitchFamily="34" charset="0"/>
              </a:rPr>
              <a:t>.</a:t>
            </a:r>
          </a:p>
          <a:p>
            <a:pPr marL="255588" indent="-255588"/>
            <a:r>
              <a:rPr lang="en-GB" sz="1600" dirty="0" smtClean="0">
                <a:latin typeface="Calibri" pitchFamily="34" charset="0"/>
              </a:rPr>
              <a:t>At the end of the day Linux is more adaptable than Windows, it is free and it functions in the same way. The downside is compatibility, setting up a Linux machine is new to most people, integrating all the hardware can be a burden and adding new hardware along the line can cause issues.</a:t>
            </a:r>
          </a:p>
          <a:p>
            <a:pPr marL="0" indent="0">
              <a:spcAft>
                <a:spcPts val="600"/>
              </a:spcAft>
              <a:buNone/>
            </a:pPr>
            <a:r>
              <a:rPr lang="en-GB" sz="1600" b="1" dirty="0" smtClean="0">
                <a:latin typeface="Calibri" pitchFamily="34" charset="0"/>
              </a:rPr>
              <a:t>P2.1 </a:t>
            </a:r>
            <a:r>
              <a:rPr lang="en-GB" sz="1600" b="1" dirty="0">
                <a:latin typeface="Calibri" pitchFamily="34" charset="0"/>
              </a:rPr>
              <a:t>– Task </a:t>
            </a:r>
            <a:r>
              <a:rPr lang="en-GB" sz="1600" b="1" dirty="0" smtClean="0">
                <a:latin typeface="Calibri" pitchFamily="34" charset="0"/>
              </a:rPr>
              <a:t>08 </a:t>
            </a:r>
            <a:r>
              <a:rPr lang="en-GB" sz="1600" b="1" dirty="0">
                <a:latin typeface="Calibri" pitchFamily="34" charset="0"/>
              </a:rPr>
              <a:t>– </a:t>
            </a:r>
            <a:r>
              <a:rPr lang="en-GB" sz="1600" dirty="0">
                <a:solidFill>
                  <a:schemeClr val="dk1"/>
                </a:solidFill>
                <a:latin typeface="Calibri" pitchFamily="34" charset="0"/>
                <a:cs typeface="Calibri" pitchFamily="34" charset="0"/>
              </a:rPr>
              <a:t>Explain the purpose </a:t>
            </a:r>
            <a:r>
              <a:rPr lang="en-GB" sz="1600" dirty="0" smtClean="0">
                <a:solidFill>
                  <a:schemeClr val="dk1"/>
                </a:solidFill>
                <a:latin typeface="Calibri" pitchFamily="34" charset="0"/>
                <a:cs typeface="Calibri" pitchFamily="34" charset="0"/>
              </a:rPr>
              <a:t>and outline the functions of </a:t>
            </a:r>
            <a:r>
              <a:rPr lang="en-GB" sz="1600" dirty="0">
                <a:solidFill>
                  <a:schemeClr val="dk1"/>
                </a:solidFill>
                <a:latin typeface="Calibri" pitchFamily="34" charset="0"/>
                <a:cs typeface="Calibri" pitchFamily="34" charset="0"/>
              </a:rPr>
              <a:t>operating </a:t>
            </a:r>
            <a:r>
              <a:rPr lang="en-GB" sz="1600" dirty="0" smtClean="0">
                <a:solidFill>
                  <a:schemeClr val="dk1"/>
                </a:solidFill>
                <a:latin typeface="Calibri" pitchFamily="34" charset="0"/>
                <a:cs typeface="Calibri" pitchFamily="34" charset="0"/>
              </a:rPr>
              <a:t>systems with examples.</a:t>
            </a:r>
          </a:p>
          <a:p>
            <a:pPr marL="0" indent="0">
              <a:spcAft>
                <a:spcPts val="600"/>
              </a:spcAft>
              <a:buNone/>
            </a:pPr>
            <a:r>
              <a:rPr lang="en-GB" sz="1600" b="1" dirty="0" smtClean="0">
                <a:solidFill>
                  <a:schemeClr val="dk1"/>
                </a:solidFill>
                <a:latin typeface="Calibri" pitchFamily="34" charset="0"/>
                <a:cs typeface="Calibri" pitchFamily="34" charset="0"/>
              </a:rPr>
              <a:t>P2.2 – Task 09 - </a:t>
            </a:r>
            <a:r>
              <a:rPr lang="en-GB" sz="1600" dirty="0" smtClean="0">
                <a:latin typeface="Calibri" pitchFamily="34" charset="0"/>
                <a:cs typeface="Calibri" pitchFamily="34" charset="0"/>
              </a:rPr>
              <a:t>Compares </a:t>
            </a:r>
            <a:r>
              <a:rPr lang="en-GB" sz="1600" dirty="0">
                <a:latin typeface="Calibri" pitchFamily="34" charset="0"/>
                <a:cs typeface="Calibri" pitchFamily="34" charset="0"/>
              </a:rPr>
              <a:t>different types of operating systems and the purpose of their different </a:t>
            </a:r>
            <a:r>
              <a:rPr lang="en-GB" sz="1600" dirty="0" smtClean="0">
                <a:latin typeface="Calibri" pitchFamily="34" charset="0"/>
                <a:cs typeface="Calibri" pitchFamily="34" charset="0"/>
              </a:rPr>
              <a:t>features.</a:t>
            </a:r>
            <a:endParaRPr lang="en-GB" sz="1600" dirty="0" smtClean="0">
              <a:latin typeface="Calibri" pitchFamily="34" charset="0"/>
            </a:endParaRPr>
          </a:p>
        </p:txBody>
      </p:sp>
      <p:sp>
        <p:nvSpPr>
          <p:cNvPr id="5" name="Title 2"/>
          <p:cNvSpPr>
            <a:spLocks noGrp="1"/>
          </p:cNvSpPr>
          <p:nvPr>
            <p:ph type="title"/>
          </p:nvPr>
        </p:nvSpPr>
        <p:spPr>
          <a:xfrm>
            <a:off x="179512" y="116632"/>
            <a:ext cx="8733656" cy="360040"/>
          </a:xfrm>
        </p:spPr>
        <p:txBody>
          <a:bodyPr>
            <a:noAutofit/>
          </a:bodyPr>
          <a:lstStyle/>
          <a:p>
            <a:r>
              <a:rPr lang="en-GB" sz="2600" dirty="0" smtClean="0">
                <a:latin typeface="Calibri" pitchFamily="34" charset="0"/>
                <a:cs typeface="Calibri" pitchFamily="34" charset="0"/>
              </a:rPr>
              <a:t>P2.1 – Understanding Computer Components – OS’s - Linux</a:t>
            </a:r>
            <a:endParaRPr lang="en-GB" sz="2600" dirty="0">
              <a:latin typeface="Calibri" pitchFamily="34" charset="0"/>
              <a:cs typeface="Calibri" pitchFamily="34" charset="0"/>
            </a:endParaRPr>
          </a:p>
        </p:txBody>
      </p:sp>
      <p:graphicFrame>
        <p:nvGraphicFramePr>
          <p:cNvPr id="6" name="Table 5"/>
          <p:cNvGraphicFramePr>
            <a:graphicFrameLocks noGrp="1"/>
          </p:cNvGraphicFramePr>
          <p:nvPr>
            <p:extLst>
              <p:ext uri="{D42A27DB-BD31-4B8C-83A1-F6EECF244321}">
                <p14:modId xmlns:p14="http://schemas.microsoft.com/office/powerpoint/2010/main" val="955239932"/>
              </p:ext>
            </p:extLst>
          </p:nvPr>
        </p:nvGraphicFramePr>
        <p:xfrm>
          <a:off x="1356320" y="6093296"/>
          <a:ext cx="6096000" cy="335280"/>
        </p:xfrm>
        <a:graphic>
          <a:graphicData uri="http://schemas.openxmlformats.org/drawingml/2006/table">
            <a:tbl>
              <a:tblPr firstRow="1" bandRow="1">
                <a:tableStyleId>{5C22544A-7EE6-4342-B048-85BDC9FD1C3A}</a:tableStyleId>
              </a:tblPr>
              <a:tblGrid>
                <a:gridCol w="2032000"/>
                <a:gridCol w="2032000"/>
                <a:gridCol w="2032000"/>
              </a:tblGrid>
              <a:tr h="216024">
                <a:tc>
                  <a:txBody>
                    <a:bodyPr/>
                    <a:lstStyle/>
                    <a:p>
                      <a:pPr algn="ctr"/>
                      <a:r>
                        <a:rPr lang="en-GB" sz="1600" dirty="0" smtClean="0"/>
                        <a:t>Windows</a:t>
                      </a:r>
                      <a:endParaRPr lang="en-GB" sz="1600" dirty="0"/>
                    </a:p>
                  </a:txBody>
                  <a:tcPr/>
                </a:tc>
                <a:tc>
                  <a:txBody>
                    <a:bodyPr/>
                    <a:lstStyle/>
                    <a:p>
                      <a:pPr algn="ctr"/>
                      <a:r>
                        <a:rPr lang="en-GB" sz="1600" dirty="0" err="1" smtClean="0"/>
                        <a:t>MacOS</a:t>
                      </a:r>
                      <a:endParaRPr lang="en-GB" sz="1600" dirty="0"/>
                    </a:p>
                  </a:txBody>
                  <a:tcPr/>
                </a:tc>
                <a:tc>
                  <a:txBody>
                    <a:bodyPr/>
                    <a:lstStyle/>
                    <a:p>
                      <a:pPr algn="ctr"/>
                      <a:r>
                        <a:rPr lang="en-GB" sz="1600" dirty="0" smtClean="0"/>
                        <a:t>Linux</a:t>
                      </a:r>
                      <a:endParaRPr lang="en-GB" sz="1600" dirty="0"/>
                    </a:p>
                  </a:txBody>
                  <a:tcPr/>
                </a:tc>
              </a:tr>
            </a:tbl>
          </a:graphicData>
        </a:graphic>
      </p:graphicFrame>
    </p:spTree>
    <p:extLst>
      <p:ext uri="{BB962C8B-B14F-4D97-AF65-F5344CB8AC3E}">
        <p14:creationId xmlns:p14="http://schemas.microsoft.com/office/powerpoint/2010/main" val="3836676721"/>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79512" y="548680"/>
            <a:ext cx="8712968" cy="5688632"/>
          </a:xfrm>
        </p:spPr>
        <p:txBody>
          <a:bodyPr>
            <a:noAutofit/>
          </a:bodyPr>
          <a:lstStyle/>
          <a:p>
            <a:pPr marL="269875" indent="-255588">
              <a:spcAft>
                <a:spcPts val="600"/>
              </a:spcAft>
            </a:pPr>
            <a:r>
              <a:rPr lang="en-GB" sz="1900" b="1" dirty="0" smtClean="0">
                <a:latin typeface="Calibri" pitchFamily="34" charset="0"/>
              </a:rPr>
              <a:t>File Management - </a:t>
            </a:r>
            <a:r>
              <a:rPr lang="en-GB" sz="1900" dirty="0" smtClean="0">
                <a:latin typeface="Calibri" pitchFamily="34" charset="0"/>
              </a:rPr>
              <a:t>One of the most important functions of an operating system is its ability to store and manage files for the allowed users by separating them into locations other users cannot access without Administrative rights to do so. The most common resource that’s shared is the file system. A system must be able to share some or all of its disk space with other users so that those users can treat the systems disk space as their own computer’s disk space. Some files can be shared, templates, office files, installed programs, others are kept safe, work docs, pictures etc.</a:t>
            </a:r>
          </a:p>
          <a:p>
            <a:pPr marL="269875" indent="-255588">
              <a:spcAft>
                <a:spcPts val="600"/>
              </a:spcAft>
            </a:pPr>
            <a:r>
              <a:rPr lang="en-GB" sz="1900" dirty="0" smtClean="0">
                <a:latin typeface="Calibri" pitchFamily="34" charset="0"/>
              </a:rPr>
              <a:t>The Operating System allows the system administrator to determine which portions of the file system to share and what to restrict to users accounts. Although an entire hard drive can be shared, it is not commonly done. Instead, individual directories or folders are shared. The administrator can control which users are allowed to access each shared folder.</a:t>
            </a:r>
          </a:p>
          <a:p>
            <a:pPr marL="269875" indent="-255588">
              <a:spcAft>
                <a:spcPts val="600"/>
              </a:spcAft>
            </a:pPr>
            <a:r>
              <a:rPr lang="en-GB" sz="1900" dirty="0" smtClean="0">
                <a:latin typeface="Calibri" pitchFamily="34" charset="0"/>
              </a:rPr>
              <a:t>Because file sharing is the reason many systems are used, network operating systems have more sophisticated disk management features than are found in desktop operating systems. For example, most network operating systems have the ability to manage two or more hard drives as if they were a single drive. In addition, most can create mirrors, which automatically keeps a backup copy of a drive on a second drive.</a:t>
            </a:r>
          </a:p>
        </p:txBody>
      </p:sp>
      <p:sp>
        <p:nvSpPr>
          <p:cNvPr id="5" name="Title 2"/>
          <p:cNvSpPr>
            <a:spLocks noGrp="1"/>
          </p:cNvSpPr>
          <p:nvPr>
            <p:ph type="title"/>
          </p:nvPr>
        </p:nvSpPr>
        <p:spPr>
          <a:xfrm>
            <a:off x="179512" y="116632"/>
            <a:ext cx="8733656" cy="360040"/>
          </a:xfrm>
        </p:spPr>
        <p:txBody>
          <a:bodyPr>
            <a:noAutofit/>
          </a:bodyPr>
          <a:lstStyle/>
          <a:p>
            <a:r>
              <a:rPr lang="en-GB" sz="2570" dirty="0" smtClean="0">
                <a:latin typeface="Calibri" pitchFamily="34" charset="0"/>
                <a:cs typeface="Calibri" pitchFamily="34" charset="0"/>
              </a:rPr>
              <a:t>P2.3 – Understanding Computer Components – OS’s - Functions</a:t>
            </a:r>
            <a:endParaRPr lang="en-GB" sz="2570" dirty="0">
              <a:latin typeface="Calibri" pitchFamily="34" charset="0"/>
              <a:cs typeface="Calibri" pitchFamily="34" charset="0"/>
            </a:endParaRPr>
          </a:p>
        </p:txBody>
      </p:sp>
    </p:spTree>
    <p:extLst>
      <p:ext uri="{BB962C8B-B14F-4D97-AF65-F5344CB8AC3E}">
        <p14:creationId xmlns:p14="http://schemas.microsoft.com/office/powerpoint/2010/main" val="2095124727"/>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79512" y="620688"/>
            <a:ext cx="8712968" cy="5760640"/>
          </a:xfrm>
        </p:spPr>
        <p:txBody>
          <a:bodyPr>
            <a:normAutofit fontScale="92500" lnSpcReduction="20000"/>
          </a:bodyPr>
          <a:lstStyle/>
          <a:p>
            <a:pPr marL="255588" indent="-255588">
              <a:spcAft>
                <a:spcPts val="600"/>
              </a:spcAft>
            </a:pPr>
            <a:r>
              <a:rPr lang="en-GB" sz="2000" b="1" dirty="0" smtClean="0">
                <a:latin typeface="Calibri" pitchFamily="34" charset="0"/>
              </a:rPr>
              <a:t>Security services - </a:t>
            </a:r>
            <a:r>
              <a:rPr lang="en-GB" sz="2000" dirty="0" smtClean="0">
                <a:latin typeface="Calibri" pitchFamily="34" charset="0"/>
              </a:rPr>
              <a:t>All operating systems must provide some measure of security to protect the users accounts from unauthorized access. Hacking seems to be the national pastime these days. With most systems connected to the Internet, anyone anywhere in the world can and probably will try to break into your set up.</a:t>
            </a:r>
          </a:p>
          <a:p>
            <a:pPr marL="255588" indent="-255588">
              <a:spcAft>
                <a:spcPts val="600"/>
              </a:spcAft>
            </a:pPr>
            <a:r>
              <a:rPr lang="en-GB" sz="2000" dirty="0" smtClean="0">
                <a:latin typeface="Calibri" pitchFamily="34" charset="0"/>
              </a:rPr>
              <a:t>The most basic type of security is handled through user accounts, which grant individual users the right to access the system resources and govern what resources the user can access. User accounts are secured by passwords; therefore, good password policy is a cornerstone of any security system.</a:t>
            </a:r>
          </a:p>
          <a:p>
            <a:pPr marL="255588" indent="-255588">
              <a:spcAft>
                <a:spcPts val="600"/>
              </a:spcAft>
            </a:pPr>
            <a:r>
              <a:rPr lang="en-GB" sz="2000" dirty="0" smtClean="0">
                <a:latin typeface="Calibri" pitchFamily="34" charset="0"/>
              </a:rPr>
              <a:t>Most operating systems let you establish password policies, requiring that passwords have a minimum length and include a mix of letters and numerals. In addition, passwords can be set to expire after a certain number of days, so users can be forced to frequently change their passwords.</a:t>
            </a:r>
          </a:p>
          <a:p>
            <a:pPr marL="255588" indent="-255588">
              <a:spcAft>
                <a:spcPts val="600"/>
              </a:spcAft>
            </a:pPr>
            <a:r>
              <a:rPr lang="en-GB" sz="2000" dirty="0" smtClean="0">
                <a:latin typeface="Calibri" pitchFamily="34" charset="0"/>
              </a:rPr>
              <a:t>Most network operating systems also provide for data encryption, which scrambles data before it is sent over the network or saved on disk, and digital certificates, which are used to ensure that users are who they say they are and files are what they claim to be.</a:t>
            </a:r>
          </a:p>
          <a:p>
            <a:pPr marL="255588" indent="-255588">
              <a:spcAft>
                <a:spcPts val="600"/>
              </a:spcAft>
            </a:pPr>
            <a:r>
              <a:rPr lang="en-GB" sz="2000" dirty="0" smtClean="0">
                <a:latin typeface="Calibri" pitchFamily="34" charset="0"/>
              </a:rPr>
              <a:t>But more importantly OS’s when installed have Virus and Adware protection, not the best, but adequate enough to protect a system after installation. For instance Windows Defender. The threat is 98% from the Internet, the threat is real and OS’s manage these threats by placing files in quarantine if dangerous, restricting users from installing software without administrative rights and have programs such as Scandisk to manage faults.</a:t>
            </a:r>
            <a:endParaRPr lang="en-GB" sz="1900" dirty="0" smtClean="0">
              <a:latin typeface="Calibri" pitchFamily="34" charset="0"/>
            </a:endParaRPr>
          </a:p>
        </p:txBody>
      </p:sp>
      <p:sp>
        <p:nvSpPr>
          <p:cNvPr id="5" name="Title 2"/>
          <p:cNvSpPr>
            <a:spLocks noGrp="1"/>
          </p:cNvSpPr>
          <p:nvPr>
            <p:ph type="title"/>
          </p:nvPr>
        </p:nvSpPr>
        <p:spPr>
          <a:xfrm>
            <a:off x="179512" y="116632"/>
            <a:ext cx="8733656" cy="360040"/>
          </a:xfrm>
        </p:spPr>
        <p:txBody>
          <a:bodyPr>
            <a:noAutofit/>
          </a:bodyPr>
          <a:lstStyle/>
          <a:p>
            <a:r>
              <a:rPr lang="en-GB" sz="2570" dirty="0" smtClean="0">
                <a:latin typeface="Calibri" pitchFamily="34" charset="0"/>
                <a:cs typeface="Calibri" pitchFamily="34" charset="0"/>
              </a:rPr>
              <a:t>P2.3 – Understanding Computer Components – OS’s - Functions</a:t>
            </a:r>
            <a:endParaRPr lang="en-GB" sz="2570" dirty="0">
              <a:latin typeface="Calibri" pitchFamily="34" charset="0"/>
              <a:cs typeface="Calibri" pitchFamily="34" charset="0"/>
            </a:endParaRPr>
          </a:p>
        </p:txBody>
      </p:sp>
    </p:spTree>
    <p:extLst>
      <p:ext uri="{BB962C8B-B14F-4D97-AF65-F5344CB8AC3E}">
        <p14:creationId xmlns:p14="http://schemas.microsoft.com/office/powerpoint/2010/main" val="4242846275"/>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620688"/>
            <a:ext cx="8712968" cy="5328592"/>
          </a:xfrm>
        </p:spPr>
        <p:txBody>
          <a:bodyPr>
            <a:normAutofit/>
          </a:bodyPr>
          <a:lstStyle/>
          <a:p>
            <a:pPr marL="273050" indent="-273050">
              <a:spcAft>
                <a:spcPts val="600"/>
              </a:spcAft>
            </a:pPr>
            <a:r>
              <a:rPr lang="en-GB" sz="1700" b="1" dirty="0" smtClean="0">
                <a:latin typeface="Calibri" pitchFamily="34" charset="0"/>
              </a:rPr>
              <a:t>System Management – </a:t>
            </a:r>
            <a:r>
              <a:rPr lang="en-GB" sz="1700" dirty="0" smtClean="0">
                <a:latin typeface="Calibri" pitchFamily="34" charset="0"/>
              </a:rPr>
              <a:t>An operating system must support a wide variety of networking protocols in order to meet the needs of its users. If you look at the Control Panel on the computer and click on network (hold down Windows key and press Pause) you will see that a range of networking protocols are in place that manage the internet and network connection.</a:t>
            </a:r>
          </a:p>
          <a:p>
            <a:pPr marL="273050" indent="-273050">
              <a:spcAft>
                <a:spcPts val="600"/>
              </a:spcAft>
            </a:pPr>
            <a:r>
              <a:rPr lang="en-GB" sz="1700" dirty="0" smtClean="0">
                <a:latin typeface="Calibri" pitchFamily="34" charset="0"/>
              </a:rPr>
              <a:t>Within Control Panels the IRQ resources are set, the IP addressing, the TCP etc. These are all managed by the OS so the user does not need to. Similarly folders are constructed for each user, templates from programs like Office are created and moved into each users account.</a:t>
            </a:r>
          </a:p>
          <a:p>
            <a:pPr marL="273050" indent="-273050">
              <a:spcAft>
                <a:spcPts val="600"/>
              </a:spcAft>
            </a:pPr>
            <a:r>
              <a:rPr lang="en-GB" sz="1700" b="1" dirty="0">
                <a:latin typeface="Calibri" pitchFamily="34" charset="0"/>
              </a:rPr>
              <a:t>Device </a:t>
            </a:r>
            <a:r>
              <a:rPr lang="en-GB" sz="1700" b="1" dirty="0" smtClean="0">
                <a:latin typeface="Calibri" pitchFamily="34" charset="0"/>
              </a:rPr>
              <a:t>Driver Management – </a:t>
            </a:r>
            <a:r>
              <a:rPr lang="en-GB" sz="1700" dirty="0" smtClean="0">
                <a:latin typeface="Calibri" pitchFamily="34" charset="0"/>
              </a:rPr>
              <a:t>In Control Panels, click on Hardware and Device manager. In here all the devices currently connected inside and outside the machine are managed from the cards and adapters for the sound and screen to the network card, memory, Hard drives etc. When a new device is connected, device manager adds it to the list, configures the drivers, copies the relevant files from the OS set up folder and then adds the hardware ready for use. When it cannot find the hardware driver it looks on the OS site for it. All these drivers remain installed, when the device is plugged back in a week, month or years time, it is automatically added back in. Without this the user would spend a lot of time constantly adding in their USB sticks and printers before being able to use them.</a:t>
            </a:r>
          </a:p>
          <a:p>
            <a:pPr marL="0" indent="0">
              <a:spcAft>
                <a:spcPts val="600"/>
              </a:spcAft>
              <a:buNone/>
            </a:pPr>
            <a:r>
              <a:rPr lang="en-GB" sz="1700" b="1" dirty="0" smtClean="0">
                <a:latin typeface="Calibri" pitchFamily="34" charset="0"/>
              </a:rPr>
              <a:t>P2.3 </a:t>
            </a:r>
            <a:r>
              <a:rPr lang="en-GB" sz="1700" b="1" dirty="0">
                <a:latin typeface="Calibri" pitchFamily="34" charset="0"/>
              </a:rPr>
              <a:t>– Task </a:t>
            </a:r>
            <a:r>
              <a:rPr lang="en-GB" sz="1700" b="1" dirty="0" smtClean="0">
                <a:latin typeface="Calibri" pitchFamily="34" charset="0"/>
              </a:rPr>
              <a:t>10 </a:t>
            </a:r>
            <a:r>
              <a:rPr lang="en-GB" sz="1700" b="1" dirty="0">
                <a:latin typeface="Calibri" pitchFamily="34" charset="0"/>
              </a:rPr>
              <a:t>– </a:t>
            </a:r>
            <a:r>
              <a:rPr lang="en-GB" sz="1700" dirty="0">
                <a:solidFill>
                  <a:schemeClr val="dk1"/>
                </a:solidFill>
                <a:latin typeface="Calibri" pitchFamily="34" charset="0"/>
                <a:cs typeface="Calibri" pitchFamily="34" charset="0"/>
              </a:rPr>
              <a:t>Explain the purpose and outline the functions of operating </a:t>
            </a:r>
            <a:r>
              <a:rPr lang="en-GB" sz="1700" dirty="0" smtClean="0">
                <a:solidFill>
                  <a:schemeClr val="dk1"/>
                </a:solidFill>
                <a:latin typeface="Calibri" pitchFamily="34" charset="0"/>
                <a:cs typeface="Calibri" pitchFamily="34" charset="0"/>
              </a:rPr>
              <a:t>systems when it comes to File Management, Security, System Management and Device Drivers with examples.</a:t>
            </a:r>
            <a:endParaRPr lang="en-GB" sz="1700" dirty="0">
              <a:solidFill>
                <a:schemeClr val="dk1"/>
              </a:solidFill>
              <a:latin typeface="Calibri" pitchFamily="34" charset="0"/>
              <a:cs typeface="Calibri" pitchFamily="34" charset="0"/>
            </a:endParaRPr>
          </a:p>
        </p:txBody>
      </p:sp>
      <p:graphicFrame>
        <p:nvGraphicFramePr>
          <p:cNvPr id="4" name="Table 3"/>
          <p:cNvGraphicFramePr>
            <a:graphicFrameLocks noGrp="1"/>
          </p:cNvGraphicFramePr>
          <p:nvPr>
            <p:extLst>
              <p:ext uri="{D42A27DB-BD31-4B8C-83A1-F6EECF244321}">
                <p14:modId xmlns:p14="http://schemas.microsoft.com/office/powerpoint/2010/main" val="1018710031"/>
              </p:ext>
            </p:extLst>
          </p:nvPr>
        </p:nvGraphicFramePr>
        <p:xfrm>
          <a:off x="395536" y="6021288"/>
          <a:ext cx="8424936" cy="370840"/>
        </p:xfrm>
        <a:graphic>
          <a:graphicData uri="http://schemas.openxmlformats.org/drawingml/2006/table">
            <a:tbl>
              <a:tblPr firstRow="1" bandRow="1">
                <a:tableStyleId>{5C22544A-7EE6-4342-B048-85BDC9FD1C3A}</a:tableStyleId>
              </a:tblPr>
              <a:tblGrid>
                <a:gridCol w="2106234"/>
                <a:gridCol w="1638182"/>
                <a:gridCol w="2574286"/>
                <a:gridCol w="2106234"/>
              </a:tblGrid>
              <a:tr h="370840">
                <a:tc>
                  <a:txBody>
                    <a:bodyPr/>
                    <a:lstStyle/>
                    <a:p>
                      <a:pPr algn="ctr"/>
                      <a:r>
                        <a:rPr lang="en-GB" dirty="0" smtClean="0"/>
                        <a:t>File</a:t>
                      </a:r>
                      <a:r>
                        <a:rPr lang="en-GB" baseline="0" dirty="0" smtClean="0"/>
                        <a:t> </a:t>
                      </a:r>
                      <a:r>
                        <a:rPr lang="en-GB" dirty="0" smtClean="0"/>
                        <a:t>Management</a:t>
                      </a:r>
                      <a:endParaRPr lang="en-GB" dirty="0"/>
                    </a:p>
                  </a:txBody>
                  <a:tcPr/>
                </a:tc>
                <a:tc>
                  <a:txBody>
                    <a:bodyPr/>
                    <a:lstStyle/>
                    <a:p>
                      <a:pPr algn="ctr"/>
                      <a:r>
                        <a:rPr lang="en-GB" dirty="0" smtClean="0"/>
                        <a:t>Security</a:t>
                      </a:r>
                      <a:endParaRPr lang="en-GB" dirty="0"/>
                    </a:p>
                  </a:txBody>
                  <a:tcPr/>
                </a:tc>
                <a:tc>
                  <a:txBody>
                    <a:bodyPr/>
                    <a:lstStyle/>
                    <a:p>
                      <a:pPr algn="ctr"/>
                      <a:r>
                        <a:rPr lang="en-GB" dirty="0" smtClean="0"/>
                        <a:t>System Management</a:t>
                      </a:r>
                      <a:endParaRPr lang="en-GB" dirty="0"/>
                    </a:p>
                  </a:txBody>
                  <a:tcPr/>
                </a:tc>
                <a:tc>
                  <a:txBody>
                    <a:bodyPr/>
                    <a:lstStyle/>
                    <a:p>
                      <a:pPr algn="ctr"/>
                      <a:r>
                        <a:rPr lang="en-GB" dirty="0" smtClean="0"/>
                        <a:t>Device Drivers</a:t>
                      </a:r>
                      <a:endParaRPr lang="en-GB" dirty="0"/>
                    </a:p>
                  </a:txBody>
                  <a:tcPr/>
                </a:tc>
              </a:tr>
            </a:tbl>
          </a:graphicData>
        </a:graphic>
      </p:graphicFrame>
      <p:sp>
        <p:nvSpPr>
          <p:cNvPr id="6" name="Title 2"/>
          <p:cNvSpPr>
            <a:spLocks noGrp="1"/>
          </p:cNvSpPr>
          <p:nvPr>
            <p:ph type="title"/>
          </p:nvPr>
        </p:nvSpPr>
        <p:spPr>
          <a:xfrm>
            <a:off x="179512" y="116632"/>
            <a:ext cx="8733656" cy="360040"/>
          </a:xfrm>
        </p:spPr>
        <p:txBody>
          <a:bodyPr>
            <a:noAutofit/>
          </a:bodyPr>
          <a:lstStyle/>
          <a:p>
            <a:r>
              <a:rPr lang="en-GB" sz="2570" dirty="0" smtClean="0">
                <a:latin typeface="Calibri" pitchFamily="34" charset="0"/>
                <a:cs typeface="Calibri" pitchFamily="34" charset="0"/>
              </a:rPr>
              <a:t>P2.3 – Understanding Computer Components – OS’s - Functions</a:t>
            </a:r>
            <a:endParaRPr lang="en-GB" sz="2570" dirty="0">
              <a:latin typeface="Calibri" pitchFamily="34" charset="0"/>
              <a:cs typeface="Calibri" pitchFamily="34" charset="0"/>
            </a:endParaRPr>
          </a:p>
        </p:txBody>
      </p:sp>
    </p:spTree>
    <p:extLst>
      <p:ext uri="{BB962C8B-B14F-4D97-AF65-F5344CB8AC3E}">
        <p14:creationId xmlns:p14="http://schemas.microsoft.com/office/powerpoint/2010/main" val="315978186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764704"/>
            <a:ext cx="8640960" cy="5544616"/>
          </a:xfrm>
        </p:spPr>
        <p:txBody>
          <a:bodyPr>
            <a:noAutofit/>
          </a:bodyPr>
          <a:lstStyle/>
          <a:p>
            <a:pPr marL="15875" indent="0">
              <a:buNone/>
            </a:pPr>
            <a:r>
              <a:rPr lang="en-GB" sz="2000" b="1" dirty="0" smtClean="0">
                <a:latin typeface="Calibri" pitchFamily="34" charset="0"/>
                <a:cs typeface="Calibri" pitchFamily="34" charset="0"/>
              </a:rPr>
              <a:t>Assessment Criteria P1</a:t>
            </a:r>
          </a:p>
          <a:p>
            <a:pPr marL="271463" indent="-255588"/>
            <a:r>
              <a:rPr lang="en-GB" sz="2000" dirty="0" smtClean="0">
                <a:latin typeface="Calibri" pitchFamily="34" charset="0"/>
                <a:cs typeface="Calibri" pitchFamily="34" charset="0"/>
              </a:rPr>
              <a:t>Learners </a:t>
            </a:r>
            <a:r>
              <a:rPr lang="en-GB" sz="2000" dirty="0">
                <a:latin typeface="Calibri" pitchFamily="34" charset="0"/>
                <a:cs typeface="Calibri" pitchFamily="34" charset="0"/>
              </a:rPr>
              <a:t>need to show understanding of the components of a computer system. This could be evidenced in the form of a detailed user guide explaining the functions of computer components. The evidence could include the learner providing photos, video recordings (separately), images or diagrams with clear descriptive notes of the functions for each component. </a:t>
            </a:r>
            <a:endParaRPr lang="en-GB" sz="2000" dirty="0" smtClean="0">
              <a:latin typeface="Calibri" pitchFamily="34" charset="0"/>
              <a:cs typeface="Calibri" pitchFamily="34" charset="0"/>
            </a:endParaRPr>
          </a:p>
          <a:p>
            <a:pPr marL="15875" indent="0">
              <a:buNone/>
            </a:pPr>
            <a:r>
              <a:rPr lang="en-GB" sz="2000" b="1" dirty="0">
                <a:latin typeface="Calibri" pitchFamily="34" charset="0"/>
                <a:cs typeface="Calibri" pitchFamily="34" charset="0"/>
              </a:rPr>
              <a:t>Assessment Criteria </a:t>
            </a:r>
            <a:r>
              <a:rPr lang="en-GB" sz="2000" b="1" dirty="0" smtClean="0">
                <a:latin typeface="Calibri" pitchFamily="34" charset="0"/>
                <a:cs typeface="Calibri" pitchFamily="34" charset="0"/>
              </a:rPr>
              <a:t>P2</a:t>
            </a:r>
            <a:endParaRPr lang="en-GB" sz="2000" dirty="0">
              <a:latin typeface="Calibri" pitchFamily="34" charset="0"/>
              <a:cs typeface="Calibri" pitchFamily="34" charset="0"/>
            </a:endParaRPr>
          </a:p>
          <a:p>
            <a:pPr marL="271463" indent="-255588"/>
            <a:r>
              <a:rPr lang="en-GB" sz="2000" dirty="0">
                <a:latin typeface="Calibri" pitchFamily="34" charset="0"/>
                <a:cs typeface="Calibri" pitchFamily="34" charset="0"/>
              </a:rPr>
              <a:t>Learners must give a basic outline of the functions of operating systems in general and explain their purpose in managing the computer components. This could be evidenced with a report which compares different types of operating systems and the purpose of their different features. </a:t>
            </a:r>
          </a:p>
          <a:p>
            <a:pPr marL="15875" indent="0">
              <a:buNone/>
            </a:pPr>
            <a:r>
              <a:rPr lang="en-GB" sz="2000" b="1" dirty="0">
                <a:latin typeface="Calibri" pitchFamily="34" charset="0"/>
                <a:cs typeface="Calibri" pitchFamily="34" charset="0"/>
              </a:rPr>
              <a:t>Assessment Criteria </a:t>
            </a:r>
            <a:r>
              <a:rPr lang="en-GB" sz="2000" b="1" dirty="0" smtClean="0">
                <a:latin typeface="Calibri" pitchFamily="34" charset="0"/>
                <a:cs typeface="Calibri" pitchFamily="34" charset="0"/>
              </a:rPr>
              <a:t>M1</a:t>
            </a:r>
            <a:endParaRPr lang="en-GB" sz="2000" b="1" dirty="0">
              <a:latin typeface="Calibri" pitchFamily="34" charset="0"/>
              <a:cs typeface="Calibri" pitchFamily="34" charset="0"/>
            </a:endParaRPr>
          </a:p>
          <a:p>
            <a:pPr marL="271463" indent="-255588"/>
            <a:r>
              <a:rPr lang="en-GB" sz="2000" dirty="0" smtClean="0">
                <a:latin typeface="Calibri" pitchFamily="34" charset="0"/>
                <a:cs typeface="Calibri" pitchFamily="34" charset="0"/>
              </a:rPr>
              <a:t>The </a:t>
            </a:r>
            <a:r>
              <a:rPr lang="en-GB" sz="2000" dirty="0">
                <a:latin typeface="Calibri" pitchFamily="34" charset="0"/>
                <a:cs typeface="Calibri" pitchFamily="34" charset="0"/>
              </a:rPr>
              <a:t>learner must show that they have compared the features and functions of different backing storages in addition to the strengths and weaknesses. The learners must look at different types of storage and consider how much storage is available, transfer rates, suitability for different systems, security issues, costs. This could be evidenced in a report format. </a:t>
            </a:r>
          </a:p>
        </p:txBody>
      </p:sp>
      <p:sp>
        <p:nvSpPr>
          <p:cNvPr id="3" name="Title 2"/>
          <p:cNvSpPr>
            <a:spLocks noGrp="1"/>
          </p:cNvSpPr>
          <p:nvPr>
            <p:ph type="title"/>
          </p:nvPr>
        </p:nvSpPr>
        <p:spPr>
          <a:xfrm>
            <a:off x="179512" y="116632"/>
            <a:ext cx="8784976" cy="648072"/>
          </a:xfrm>
        </p:spPr>
        <p:txBody>
          <a:bodyPr>
            <a:normAutofit/>
          </a:bodyPr>
          <a:lstStyle/>
          <a:p>
            <a:r>
              <a:rPr lang="en-GB" sz="3200" dirty="0" smtClean="0"/>
              <a:t>LO1 - Assessment Criteria P1, P2 and M1</a:t>
            </a:r>
            <a:endParaRPr lang="en-GB" sz="3200" dirty="0"/>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07504" y="620688"/>
            <a:ext cx="8928992" cy="5760640"/>
          </a:xfrm>
        </p:spPr>
        <p:txBody>
          <a:bodyPr>
            <a:noAutofit/>
          </a:bodyPr>
          <a:lstStyle/>
          <a:p>
            <a:pPr marL="255588" indent="-255588"/>
            <a:r>
              <a:rPr lang="en-GB" sz="1800" b="1" dirty="0" smtClean="0">
                <a:latin typeface="Calibri" pitchFamily="34" charset="0"/>
                <a:cs typeface="Calibri" pitchFamily="34" charset="0"/>
              </a:rPr>
              <a:t>Visual OS - </a:t>
            </a:r>
            <a:r>
              <a:rPr lang="en-GB" sz="1800" dirty="0" smtClean="0">
                <a:latin typeface="Calibri" pitchFamily="34" charset="0"/>
                <a:cs typeface="Calibri" pitchFamily="34" charset="0"/>
              </a:rPr>
              <a:t>Not all operating systems stick to the WIMP (Windows, Icons, Mouse and Pointers) environment because not all programs use WIMP. Some of the major packages from the past that are sill used today, Sims, FoxPro, Novell Client Server etc. still use CLI. But we are used to the basic WIMP environment, we have been brought up on clicking.</a:t>
            </a:r>
          </a:p>
          <a:p>
            <a:pPr marL="255588" indent="-255588"/>
            <a:r>
              <a:rPr lang="en-GB" sz="1800" b="1" dirty="0" smtClean="0">
                <a:latin typeface="Calibri" pitchFamily="34" charset="0"/>
                <a:cs typeface="Calibri" pitchFamily="34" charset="0"/>
              </a:rPr>
              <a:t>GUI – Graphic Line Interface</a:t>
            </a:r>
            <a:r>
              <a:rPr lang="en-GB" sz="1800" dirty="0" smtClean="0">
                <a:latin typeface="Calibri" pitchFamily="34" charset="0"/>
                <a:cs typeface="Calibri" pitchFamily="34" charset="0"/>
              </a:rPr>
              <a:t> – This is the Icons and pointers, the OS puts these on the screen and allows us to click on them, move them, add them to toolbars, put them onto the Start Menu, delete, change their shape etc. Whatever it takes to get on with the job. </a:t>
            </a:r>
            <a:r>
              <a:rPr lang="en-GB" sz="1800" dirty="0" err="1" smtClean="0">
                <a:latin typeface="Calibri" pitchFamily="34" charset="0"/>
                <a:cs typeface="Calibri" pitchFamily="34" charset="0"/>
              </a:rPr>
              <a:t>MacOS</a:t>
            </a:r>
            <a:r>
              <a:rPr lang="en-GB" sz="1800" dirty="0" smtClean="0">
                <a:latin typeface="Calibri" pitchFamily="34" charset="0"/>
                <a:cs typeface="Calibri" pitchFamily="34" charset="0"/>
              </a:rPr>
              <a:t>, Linux and Windows are all very similar</a:t>
            </a:r>
            <a:r>
              <a:rPr lang="en-GB" sz="1800" dirty="0">
                <a:latin typeface="Calibri" pitchFamily="34" charset="0"/>
                <a:cs typeface="Calibri" pitchFamily="34" charset="0"/>
              </a:rPr>
              <a:t>, the icons are a bit different, the right click is different but most packages installed create their own folder structure and Icons to make them recognisable. </a:t>
            </a:r>
            <a:endParaRPr lang="en-GB" sz="1800" dirty="0" smtClean="0">
              <a:latin typeface="Calibri" pitchFamily="34" charset="0"/>
              <a:cs typeface="Calibri" pitchFamily="34" charset="0"/>
            </a:endParaRPr>
          </a:p>
          <a:p>
            <a:pPr marL="255588" indent="-255588"/>
            <a:r>
              <a:rPr lang="en-GB" sz="1800" b="1" dirty="0" smtClean="0">
                <a:latin typeface="Calibri" pitchFamily="34" charset="0"/>
                <a:cs typeface="Calibri" pitchFamily="34" charset="0"/>
              </a:rPr>
              <a:t>CLI – Command Line Interface - </a:t>
            </a:r>
            <a:r>
              <a:rPr lang="en-GB" sz="1800" dirty="0" smtClean="0">
                <a:latin typeface="Calibri" pitchFamily="34" charset="0"/>
                <a:cs typeface="Calibri" pitchFamily="34" charset="0"/>
              </a:rPr>
              <a:t>This is a DOS based environment where the user types in commands, the background of a Visual OS, command lines like Format, Scandisk, List, Rename, Ping etc., the language used by the System to make things happen. All GUI commands have a CLI command behind them, the GUI is just the way of disguising it. Network managers use this often to instruct servers to manage controls because it is more direct than a GUI, it is written in a Basic language, a set of universal instructions for the OS though the instructions vary from OS to OS.</a:t>
            </a:r>
          </a:p>
          <a:p>
            <a:pPr marL="0" indent="0">
              <a:buNone/>
            </a:pPr>
            <a:r>
              <a:rPr lang="en-GB" sz="1800" b="1" dirty="0" smtClean="0">
                <a:latin typeface="Calibri" pitchFamily="34" charset="0"/>
              </a:rPr>
              <a:t>P2.4 </a:t>
            </a:r>
            <a:r>
              <a:rPr lang="en-GB" sz="1800" b="1" dirty="0">
                <a:latin typeface="Calibri" pitchFamily="34" charset="0"/>
              </a:rPr>
              <a:t>– Task </a:t>
            </a:r>
            <a:r>
              <a:rPr lang="en-GB" sz="1800" b="1" dirty="0" smtClean="0">
                <a:latin typeface="Calibri" pitchFamily="34" charset="0"/>
              </a:rPr>
              <a:t>11 </a:t>
            </a:r>
            <a:r>
              <a:rPr lang="en-GB" sz="1800" b="1" dirty="0">
                <a:latin typeface="Calibri" pitchFamily="34" charset="0"/>
              </a:rPr>
              <a:t>– </a:t>
            </a:r>
            <a:r>
              <a:rPr lang="en-GB" sz="1800" dirty="0">
                <a:solidFill>
                  <a:schemeClr val="dk1"/>
                </a:solidFill>
                <a:latin typeface="Calibri" pitchFamily="34" charset="0"/>
                <a:cs typeface="Calibri" pitchFamily="34" charset="0"/>
              </a:rPr>
              <a:t>Explain the purpose and outline the functions of operating systems when it comes to </a:t>
            </a:r>
            <a:r>
              <a:rPr lang="en-GB" sz="1800" dirty="0" smtClean="0">
                <a:solidFill>
                  <a:schemeClr val="dk1"/>
                </a:solidFill>
                <a:latin typeface="Calibri" pitchFamily="34" charset="0"/>
                <a:cs typeface="Calibri" pitchFamily="34" charset="0"/>
              </a:rPr>
              <a:t>GUI and CLI with examples.</a:t>
            </a:r>
            <a:endParaRPr lang="en-GB" sz="1800" dirty="0">
              <a:solidFill>
                <a:schemeClr val="dk1"/>
              </a:solidFill>
              <a:latin typeface="Calibri" pitchFamily="34" charset="0"/>
              <a:cs typeface="Calibri" pitchFamily="34" charset="0"/>
            </a:endParaRPr>
          </a:p>
        </p:txBody>
      </p:sp>
      <p:sp>
        <p:nvSpPr>
          <p:cNvPr id="5" name="Title 2"/>
          <p:cNvSpPr>
            <a:spLocks noGrp="1"/>
          </p:cNvSpPr>
          <p:nvPr>
            <p:ph type="title"/>
          </p:nvPr>
        </p:nvSpPr>
        <p:spPr>
          <a:xfrm>
            <a:off x="179512" y="116632"/>
            <a:ext cx="8733656" cy="360040"/>
          </a:xfrm>
        </p:spPr>
        <p:txBody>
          <a:bodyPr>
            <a:noAutofit/>
          </a:bodyPr>
          <a:lstStyle/>
          <a:p>
            <a:r>
              <a:rPr lang="en-GB" sz="2400" dirty="0" smtClean="0">
                <a:latin typeface="Calibri" pitchFamily="34" charset="0"/>
                <a:cs typeface="Calibri" pitchFamily="34" charset="0"/>
              </a:rPr>
              <a:t>P2.4 – Understanding Computer Components – OS’s – CLI and GUI</a:t>
            </a:r>
            <a:endParaRPr lang="en-GB" sz="2400" dirty="0">
              <a:latin typeface="Calibri" pitchFamily="34" charset="0"/>
              <a:cs typeface="Calibri" pitchFamily="34" charset="0"/>
            </a:endParaRPr>
          </a:p>
        </p:txBody>
      </p:sp>
    </p:spTree>
    <p:extLst>
      <p:ext uri="{BB962C8B-B14F-4D97-AF65-F5344CB8AC3E}">
        <p14:creationId xmlns:p14="http://schemas.microsoft.com/office/powerpoint/2010/main" val="1647162589"/>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79512" y="620688"/>
            <a:ext cx="8784976" cy="5760640"/>
          </a:xfrm>
        </p:spPr>
        <p:txBody>
          <a:bodyPr>
            <a:noAutofit/>
          </a:bodyPr>
          <a:lstStyle/>
          <a:p>
            <a:pPr marL="273050" indent="-246063"/>
            <a:r>
              <a:rPr lang="en-GB" sz="1900" dirty="0" smtClean="0">
                <a:latin typeface="Calibri" pitchFamily="34" charset="0"/>
                <a:cs typeface="Calibri" pitchFamily="34" charset="0"/>
              </a:rPr>
              <a:t>There are Different reasons why we chose the OS we want and this is likely to be the second biggest choice in the setup and use of our system other than what system to buy. </a:t>
            </a:r>
          </a:p>
          <a:p>
            <a:pPr marL="273050" indent="-246063"/>
            <a:r>
              <a:rPr lang="en-GB" sz="1900" b="1" dirty="0" smtClean="0">
                <a:latin typeface="Calibri" pitchFamily="34" charset="0"/>
                <a:cs typeface="Calibri" pitchFamily="34" charset="0"/>
              </a:rPr>
              <a:t>Customisation</a:t>
            </a:r>
            <a:r>
              <a:rPr lang="en-GB" sz="1900" dirty="0" smtClean="0">
                <a:latin typeface="Calibri" pitchFamily="34" charset="0"/>
                <a:cs typeface="Calibri" pitchFamily="34" charset="0"/>
              </a:rPr>
              <a:t> – We would choose our OS because of the flexibility it allows when it comes to making it the way we want. We might change the hard drive configuration, partitioning it, we might change the icons, customise the toolbar, have sub-screens for our icons like a tablet, allow screen resolution changes for different applications, set it up to clean or scan at night etc. All OS’s allow these features but in different ways and to different degrees.</a:t>
            </a:r>
          </a:p>
          <a:p>
            <a:pPr marL="273050" indent="-246063"/>
            <a:r>
              <a:rPr lang="en-GB" sz="1900" b="1" dirty="0" smtClean="0">
                <a:latin typeface="Calibri" pitchFamily="34" charset="0"/>
                <a:cs typeface="Calibri" pitchFamily="34" charset="0"/>
              </a:rPr>
              <a:t>Connectivity</a:t>
            </a:r>
            <a:r>
              <a:rPr lang="en-GB" sz="1900" dirty="0" smtClean="0">
                <a:latin typeface="Calibri" pitchFamily="34" charset="0"/>
                <a:cs typeface="Calibri" pitchFamily="34" charset="0"/>
              </a:rPr>
              <a:t> – We chose our OS based on how easy it is to plug things in to it without all the fuss that comes with new things. Plug an Play. We also chose based on how easy it is to connect our system to the outside world to forums, conferencing and the internet. We have hardware lying around that we need to work, printers we need to connect. All OS’s are different</a:t>
            </a:r>
            <a:r>
              <a:rPr lang="en-GB" sz="1900" dirty="0">
                <a:latin typeface="Calibri" pitchFamily="34" charset="0"/>
                <a:cs typeface="Calibri" pitchFamily="34" charset="0"/>
              </a:rPr>
              <a:t>, </a:t>
            </a:r>
            <a:r>
              <a:rPr lang="en-GB" sz="1900" dirty="0" smtClean="0">
                <a:latin typeface="Calibri" pitchFamily="34" charset="0"/>
                <a:cs typeface="Calibri" pitchFamily="34" charset="0"/>
              </a:rPr>
              <a:t>even </a:t>
            </a:r>
            <a:r>
              <a:rPr lang="en-GB" sz="1900" dirty="0">
                <a:latin typeface="Calibri" pitchFamily="34" charset="0"/>
                <a:cs typeface="Calibri" pitchFamily="34" charset="0"/>
              </a:rPr>
              <a:t>Linux has different </a:t>
            </a:r>
            <a:r>
              <a:rPr lang="en-GB" sz="1900" dirty="0" smtClean="0">
                <a:latin typeface="Calibri" pitchFamily="34" charset="0"/>
                <a:cs typeface="Calibri" pitchFamily="34" charset="0"/>
              </a:rPr>
              <a:t>versions. </a:t>
            </a:r>
          </a:p>
          <a:p>
            <a:pPr marL="273050" indent="-246063"/>
            <a:r>
              <a:rPr lang="en-GB" sz="1900" b="1" dirty="0">
                <a:latin typeface="Calibri" pitchFamily="34" charset="0"/>
                <a:cs typeface="Calibri" pitchFamily="34" charset="0"/>
              </a:rPr>
              <a:t>S</a:t>
            </a:r>
            <a:r>
              <a:rPr lang="en-GB" sz="1900" b="1" dirty="0" smtClean="0">
                <a:latin typeface="Calibri" pitchFamily="34" charset="0"/>
                <a:cs typeface="Calibri" pitchFamily="34" charset="0"/>
              </a:rPr>
              <a:t>tability </a:t>
            </a:r>
            <a:r>
              <a:rPr lang="en-GB" sz="1900" b="1" dirty="0">
                <a:latin typeface="Calibri" pitchFamily="34" charset="0"/>
                <a:cs typeface="Calibri" pitchFamily="34" charset="0"/>
              </a:rPr>
              <a:t>and </a:t>
            </a:r>
            <a:r>
              <a:rPr lang="en-GB" sz="1900" b="1" dirty="0" smtClean="0">
                <a:latin typeface="Calibri" pitchFamily="34" charset="0"/>
                <a:cs typeface="Calibri" pitchFamily="34" charset="0"/>
              </a:rPr>
              <a:t>reliability</a:t>
            </a:r>
            <a:r>
              <a:rPr lang="en-GB" sz="1900" dirty="0" smtClean="0">
                <a:latin typeface="Calibri" pitchFamily="34" charset="0"/>
                <a:cs typeface="Calibri" pitchFamily="34" charset="0"/>
              </a:rPr>
              <a:t> – For those who have had different systems over the years, we tend to chose what OS based on what is the more reliable one for us. This is the primary reason why we chose things, was it stable, did it crash a lot, was it reliable, did the programs I needed to use work on it without crashing. On a grander scale network managers chose the OS based on this, Novell vs. Microsoft NT Server.</a:t>
            </a:r>
          </a:p>
        </p:txBody>
      </p:sp>
      <p:sp>
        <p:nvSpPr>
          <p:cNvPr id="5" name="Title 2"/>
          <p:cNvSpPr>
            <a:spLocks noGrp="1"/>
          </p:cNvSpPr>
          <p:nvPr>
            <p:ph type="title"/>
          </p:nvPr>
        </p:nvSpPr>
        <p:spPr>
          <a:xfrm>
            <a:off x="179512" y="116632"/>
            <a:ext cx="8733656" cy="360040"/>
          </a:xfrm>
        </p:spPr>
        <p:txBody>
          <a:bodyPr>
            <a:noAutofit/>
          </a:bodyPr>
          <a:lstStyle/>
          <a:p>
            <a:r>
              <a:rPr lang="en-GB" sz="2570" dirty="0" smtClean="0">
                <a:latin typeface="Calibri" pitchFamily="34" charset="0"/>
                <a:cs typeface="Calibri" pitchFamily="34" charset="0"/>
              </a:rPr>
              <a:t>P2.5 – Understanding Computer Components – OS’s - Features</a:t>
            </a:r>
            <a:endParaRPr lang="en-GB" sz="2570" dirty="0">
              <a:latin typeface="Calibri" pitchFamily="34" charset="0"/>
              <a:cs typeface="Calibri" pitchFamily="34" charset="0"/>
            </a:endParaRPr>
          </a:p>
        </p:txBody>
      </p:sp>
    </p:spTree>
    <p:extLst>
      <p:ext uri="{BB962C8B-B14F-4D97-AF65-F5344CB8AC3E}">
        <p14:creationId xmlns:p14="http://schemas.microsoft.com/office/powerpoint/2010/main" val="1875790021"/>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79512" y="620688"/>
            <a:ext cx="8784976" cy="5184576"/>
          </a:xfrm>
        </p:spPr>
        <p:txBody>
          <a:bodyPr>
            <a:noAutofit/>
          </a:bodyPr>
          <a:lstStyle/>
          <a:p>
            <a:pPr marL="273050" indent="-246063"/>
            <a:r>
              <a:rPr lang="en-GB" sz="1800" b="1" dirty="0" smtClean="0">
                <a:latin typeface="Calibri" pitchFamily="34" charset="0"/>
                <a:cs typeface="Calibri" pitchFamily="34" charset="0"/>
              </a:rPr>
              <a:t>Cost</a:t>
            </a:r>
            <a:r>
              <a:rPr lang="en-GB" sz="1800" dirty="0" smtClean="0">
                <a:latin typeface="Calibri" pitchFamily="34" charset="0"/>
                <a:cs typeface="Calibri" pitchFamily="34" charset="0"/>
              </a:rPr>
              <a:t> – Installing an OS on a machine costs money, well Microsoft and </a:t>
            </a:r>
            <a:r>
              <a:rPr lang="en-GB" sz="1800" dirty="0" err="1" smtClean="0">
                <a:latin typeface="Calibri" pitchFamily="34" charset="0"/>
                <a:cs typeface="Calibri" pitchFamily="34" charset="0"/>
              </a:rPr>
              <a:t>MacOS</a:t>
            </a:r>
            <a:r>
              <a:rPr lang="en-GB" sz="1800" dirty="0" smtClean="0">
                <a:latin typeface="Calibri" pitchFamily="34" charset="0"/>
                <a:cs typeface="Calibri" pitchFamily="34" charset="0"/>
              </a:rPr>
              <a:t> do. Without these </a:t>
            </a:r>
            <a:r>
              <a:rPr lang="en-GB" sz="1800" dirty="0" err="1" smtClean="0">
                <a:latin typeface="Calibri" pitchFamily="34" charset="0"/>
                <a:cs typeface="Calibri" pitchFamily="34" charset="0"/>
              </a:rPr>
              <a:t>oS’s</a:t>
            </a:r>
            <a:r>
              <a:rPr lang="en-GB" sz="1800" dirty="0" smtClean="0">
                <a:latin typeface="Calibri" pitchFamily="34" charset="0"/>
                <a:cs typeface="Calibri" pitchFamily="34" charset="0"/>
              </a:rPr>
              <a:t> the system would cost £70 cheaper, and when some systems can be purchased for £230 with Windows, this can be a substantial saving. Linux is free, lots of network managers set up Linux on machines because of this, for instance a school will have 200 PC’s, this could be a saving of £14k or the price of 56 new machines. Systems bought from shops come with the OS bundled, ready to type in the Serial Number, those constructed by a user from purchased parts do not and cost is a large consideration of this choice.</a:t>
            </a:r>
          </a:p>
          <a:p>
            <a:pPr marL="273050" indent="-246063"/>
            <a:r>
              <a:rPr lang="en-GB" sz="1800" b="1" dirty="0" smtClean="0">
                <a:latin typeface="Calibri" pitchFamily="34" charset="0"/>
                <a:cs typeface="Calibri" pitchFamily="34" charset="0"/>
              </a:rPr>
              <a:t>Ease </a:t>
            </a:r>
            <a:r>
              <a:rPr lang="en-GB" sz="1800" b="1" dirty="0">
                <a:latin typeface="Calibri" pitchFamily="34" charset="0"/>
                <a:cs typeface="Calibri" pitchFamily="34" charset="0"/>
              </a:rPr>
              <a:t>of </a:t>
            </a:r>
            <a:r>
              <a:rPr lang="en-GB" sz="1800" b="1" dirty="0" smtClean="0">
                <a:latin typeface="Calibri" pitchFamily="34" charset="0"/>
                <a:cs typeface="Calibri" pitchFamily="34" charset="0"/>
              </a:rPr>
              <a:t>use</a:t>
            </a:r>
            <a:r>
              <a:rPr lang="en-GB" sz="1800" dirty="0">
                <a:latin typeface="Calibri" pitchFamily="34" charset="0"/>
                <a:cs typeface="Calibri" pitchFamily="34" charset="0"/>
              </a:rPr>
              <a:t> </a:t>
            </a:r>
            <a:r>
              <a:rPr lang="en-GB" sz="1800" dirty="0" smtClean="0">
                <a:latin typeface="Calibri" pitchFamily="34" charset="0"/>
                <a:cs typeface="Calibri" pitchFamily="34" charset="0"/>
              </a:rPr>
              <a:t>– We know what we like based on what we are used to. This is another big reason why we chose the OS we do. Schools will install Windows because we know students are used to it, called the learning curve. Companies are the same, people know how to use the OS at work because they have it at home, if you have an Apple then you more than likely have </a:t>
            </a:r>
            <a:r>
              <a:rPr lang="en-GB" sz="1800" dirty="0" err="1" smtClean="0">
                <a:latin typeface="Calibri" pitchFamily="34" charset="0"/>
                <a:cs typeface="Calibri" pitchFamily="34" charset="0"/>
              </a:rPr>
              <a:t>MacOS</a:t>
            </a:r>
            <a:r>
              <a:rPr lang="en-GB" sz="1800" dirty="0" smtClean="0">
                <a:latin typeface="Calibri" pitchFamily="34" charset="0"/>
                <a:cs typeface="Calibri" pitchFamily="34" charset="0"/>
              </a:rPr>
              <a:t>, you will be used to is. You will be used to where the icons are, the menu, the interface, where Office saves things, where to look for stuff. You will know shortcut keys, most of these do not transfer from OS to OS, and knowing how to use the OS is a shortcut to getting on with business.</a:t>
            </a:r>
          </a:p>
          <a:p>
            <a:pPr marL="109728" indent="0">
              <a:buNone/>
            </a:pPr>
            <a:r>
              <a:rPr lang="en-GB" sz="1800" b="1" dirty="0" smtClean="0">
                <a:latin typeface="Calibri" pitchFamily="34" charset="0"/>
              </a:rPr>
              <a:t>P2.5 </a:t>
            </a:r>
            <a:r>
              <a:rPr lang="en-GB" sz="1800" b="1" dirty="0">
                <a:latin typeface="Calibri" pitchFamily="34" charset="0"/>
              </a:rPr>
              <a:t>– Task </a:t>
            </a:r>
            <a:r>
              <a:rPr lang="en-GB" sz="1800" b="1" dirty="0" smtClean="0">
                <a:latin typeface="Calibri" pitchFamily="34" charset="0"/>
              </a:rPr>
              <a:t>12 </a:t>
            </a:r>
            <a:r>
              <a:rPr lang="en-GB" sz="1800" b="1" dirty="0">
                <a:latin typeface="Calibri" pitchFamily="34" charset="0"/>
              </a:rPr>
              <a:t>– </a:t>
            </a:r>
            <a:r>
              <a:rPr lang="en-GB" sz="1800" dirty="0">
                <a:solidFill>
                  <a:schemeClr val="dk1"/>
                </a:solidFill>
                <a:latin typeface="Calibri" pitchFamily="34" charset="0"/>
                <a:cs typeface="Calibri" pitchFamily="34" charset="0"/>
              </a:rPr>
              <a:t>Explain the </a:t>
            </a:r>
            <a:r>
              <a:rPr lang="en-GB" sz="1800" dirty="0" smtClean="0">
                <a:solidFill>
                  <a:schemeClr val="dk1"/>
                </a:solidFill>
                <a:latin typeface="Calibri" pitchFamily="34" charset="0"/>
                <a:cs typeface="Calibri" pitchFamily="34" charset="0"/>
              </a:rPr>
              <a:t>different considerations companies have when it comes to the choice of OS on Systems </a:t>
            </a:r>
            <a:r>
              <a:rPr lang="en-GB" sz="1800" dirty="0">
                <a:solidFill>
                  <a:schemeClr val="dk1"/>
                </a:solidFill>
                <a:latin typeface="Calibri" pitchFamily="34" charset="0"/>
                <a:cs typeface="Calibri" pitchFamily="34" charset="0"/>
              </a:rPr>
              <a:t>with examples.</a:t>
            </a:r>
          </a:p>
          <a:p>
            <a:endParaRPr lang="en-GB" sz="1800" dirty="0">
              <a:latin typeface="Calibri" pitchFamily="34" charset="0"/>
              <a:cs typeface="Calibri" pitchFamily="34" charset="0"/>
            </a:endParaRPr>
          </a:p>
        </p:txBody>
      </p:sp>
      <p:sp>
        <p:nvSpPr>
          <p:cNvPr id="5" name="Title 2"/>
          <p:cNvSpPr>
            <a:spLocks noGrp="1"/>
          </p:cNvSpPr>
          <p:nvPr>
            <p:ph type="title"/>
          </p:nvPr>
        </p:nvSpPr>
        <p:spPr>
          <a:xfrm>
            <a:off x="179512" y="116632"/>
            <a:ext cx="8733656" cy="360040"/>
          </a:xfrm>
        </p:spPr>
        <p:txBody>
          <a:bodyPr>
            <a:noAutofit/>
          </a:bodyPr>
          <a:lstStyle/>
          <a:p>
            <a:r>
              <a:rPr lang="en-GB" sz="2570" dirty="0" smtClean="0">
                <a:latin typeface="Calibri" pitchFamily="34" charset="0"/>
                <a:cs typeface="Calibri" pitchFamily="34" charset="0"/>
              </a:rPr>
              <a:t>P2.5 – Understanding Computer Components – OS’s - Features</a:t>
            </a:r>
            <a:endParaRPr lang="en-GB" sz="2570" dirty="0">
              <a:latin typeface="Calibri" pitchFamily="34" charset="0"/>
              <a:cs typeface="Calibri" pitchFamily="34" charset="0"/>
            </a:endParaRPr>
          </a:p>
        </p:txBody>
      </p:sp>
      <p:graphicFrame>
        <p:nvGraphicFramePr>
          <p:cNvPr id="4" name="Table 3"/>
          <p:cNvGraphicFramePr>
            <a:graphicFrameLocks noGrp="1"/>
          </p:cNvGraphicFramePr>
          <p:nvPr>
            <p:extLst>
              <p:ext uri="{D42A27DB-BD31-4B8C-83A1-F6EECF244321}">
                <p14:modId xmlns:p14="http://schemas.microsoft.com/office/powerpoint/2010/main" val="3455147563"/>
              </p:ext>
            </p:extLst>
          </p:nvPr>
        </p:nvGraphicFramePr>
        <p:xfrm>
          <a:off x="179512" y="6021288"/>
          <a:ext cx="8784975" cy="370840"/>
        </p:xfrm>
        <a:graphic>
          <a:graphicData uri="http://schemas.openxmlformats.org/drawingml/2006/table">
            <a:tbl>
              <a:tblPr firstRow="1" bandRow="1">
                <a:tableStyleId>{5C22544A-7EE6-4342-B048-85BDC9FD1C3A}</a:tableStyleId>
              </a:tblPr>
              <a:tblGrid>
                <a:gridCol w="1728192"/>
                <a:gridCol w="1656184"/>
                <a:gridCol w="2160240"/>
                <a:gridCol w="1483364"/>
                <a:gridCol w="1756995"/>
              </a:tblGrid>
              <a:tr h="370840">
                <a:tc>
                  <a:txBody>
                    <a:bodyPr/>
                    <a:lstStyle/>
                    <a:p>
                      <a:pPr algn="ctr"/>
                      <a:r>
                        <a:rPr lang="en-GB" sz="1500" b="1" dirty="0" smtClean="0">
                          <a:latin typeface="Calibri" pitchFamily="34" charset="0"/>
                          <a:cs typeface="Calibri" pitchFamily="34" charset="0"/>
                        </a:rPr>
                        <a:t>Customisation</a:t>
                      </a:r>
                      <a:endParaRPr lang="en-GB" sz="1500" dirty="0">
                        <a:latin typeface="Calibri" pitchFamily="34" charset="0"/>
                        <a:cs typeface="Calibri" pitchFamily="34" charset="0"/>
                      </a:endParaRPr>
                    </a:p>
                  </a:txBody>
                  <a:tcPr/>
                </a:tc>
                <a:tc>
                  <a:txBody>
                    <a:bodyPr/>
                    <a:lstStyle/>
                    <a:p>
                      <a:pPr algn="ctr"/>
                      <a:r>
                        <a:rPr lang="en-GB" sz="1500" b="1" dirty="0" smtClean="0">
                          <a:latin typeface="Calibri" pitchFamily="34" charset="0"/>
                          <a:cs typeface="Calibri" pitchFamily="34" charset="0"/>
                        </a:rPr>
                        <a:t>Connectivity</a:t>
                      </a:r>
                      <a:endParaRPr lang="en-GB" sz="1500" dirty="0">
                        <a:latin typeface="Calibri" pitchFamily="34" charset="0"/>
                        <a:cs typeface="Calibri" pitchFamily="34" charset="0"/>
                      </a:endParaRPr>
                    </a:p>
                  </a:txBody>
                  <a:tcPr/>
                </a:tc>
                <a:tc>
                  <a:txBody>
                    <a:bodyPr/>
                    <a:lstStyle/>
                    <a:p>
                      <a:pPr algn="ctr"/>
                      <a:r>
                        <a:rPr lang="en-GB" sz="1500" b="1" dirty="0" smtClean="0">
                          <a:latin typeface="Calibri" pitchFamily="34" charset="0"/>
                          <a:cs typeface="Calibri" pitchFamily="34" charset="0"/>
                        </a:rPr>
                        <a:t>Stability and Reliability</a:t>
                      </a:r>
                      <a:endParaRPr lang="en-GB" sz="1500" dirty="0">
                        <a:latin typeface="Calibri" pitchFamily="34" charset="0"/>
                        <a:cs typeface="Calibri" pitchFamily="34" charset="0"/>
                      </a:endParaRPr>
                    </a:p>
                  </a:txBody>
                  <a:tcPr/>
                </a:tc>
                <a:tc>
                  <a:txBody>
                    <a:bodyPr/>
                    <a:lstStyle/>
                    <a:p>
                      <a:pPr algn="ctr"/>
                      <a:r>
                        <a:rPr lang="en-GB" sz="1500" b="1" dirty="0" smtClean="0">
                          <a:latin typeface="Calibri" pitchFamily="34" charset="0"/>
                          <a:cs typeface="Calibri" pitchFamily="34" charset="0"/>
                        </a:rPr>
                        <a:t>Cost</a:t>
                      </a:r>
                      <a:endParaRPr lang="en-GB" sz="1500" dirty="0">
                        <a:latin typeface="Calibri" pitchFamily="34" charset="0"/>
                        <a:cs typeface="Calibri" pitchFamily="34" charset="0"/>
                      </a:endParaRPr>
                    </a:p>
                  </a:txBody>
                  <a:tcPr/>
                </a:tc>
                <a:tc>
                  <a:txBody>
                    <a:bodyPr/>
                    <a:lstStyle/>
                    <a:p>
                      <a:pPr algn="ctr"/>
                      <a:r>
                        <a:rPr lang="en-GB" sz="1500" b="1" dirty="0" smtClean="0">
                          <a:latin typeface="Calibri" pitchFamily="34" charset="0"/>
                          <a:cs typeface="Calibri" pitchFamily="34" charset="0"/>
                        </a:rPr>
                        <a:t>Ease of Use</a:t>
                      </a:r>
                      <a:endParaRPr lang="en-GB" sz="1500" dirty="0">
                        <a:latin typeface="Calibri" pitchFamily="34" charset="0"/>
                        <a:cs typeface="Calibri" pitchFamily="34" charset="0"/>
                      </a:endParaRPr>
                    </a:p>
                  </a:txBody>
                  <a:tcPr/>
                </a:tc>
              </a:tr>
            </a:tbl>
          </a:graphicData>
        </a:graphic>
      </p:graphicFrame>
    </p:spTree>
    <p:extLst>
      <p:ext uri="{BB962C8B-B14F-4D97-AF65-F5344CB8AC3E}">
        <p14:creationId xmlns:p14="http://schemas.microsoft.com/office/powerpoint/2010/main" val="4024528781"/>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09550" y="620688"/>
            <a:ext cx="8754938" cy="5760640"/>
          </a:xfrm>
        </p:spPr>
        <p:txBody>
          <a:bodyPr>
            <a:noAutofit/>
          </a:bodyPr>
          <a:lstStyle/>
          <a:p>
            <a:pPr marL="255588" indent="-255588"/>
            <a:r>
              <a:rPr lang="en-GB" sz="1300" dirty="0" smtClean="0">
                <a:latin typeface="Calibri" pitchFamily="34" charset="0"/>
                <a:cs typeface="Calibri" pitchFamily="34" charset="0"/>
              </a:rPr>
              <a:t>Built in to all Operating systems is a range of software utilities that allows the user to manage functions. There are programs that do these better but the standard utilities used day to day.</a:t>
            </a:r>
          </a:p>
          <a:p>
            <a:pPr marL="255588" indent="-255588"/>
            <a:r>
              <a:rPr lang="en-GB" sz="1300" b="1" dirty="0" smtClean="0">
                <a:latin typeface="Calibri" pitchFamily="34" charset="0"/>
                <a:cs typeface="Calibri" pitchFamily="34" charset="0"/>
              </a:rPr>
              <a:t>Access Rights - </a:t>
            </a:r>
            <a:r>
              <a:rPr lang="en-GB" sz="1300" dirty="0" smtClean="0">
                <a:latin typeface="Calibri" pitchFamily="34" charset="0"/>
                <a:cs typeface="Calibri" pitchFamily="34" charset="0"/>
              </a:rPr>
              <a:t>By </a:t>
            </a:r>
            <a:r>
              <a:rPr lang="en-GB" sz="1300" dirty="0">
                <a:latin typeface="Calibri" pitchFamily="34" charset="0"/>
                <a:cs typeface="Calibri" pitchFamily="34" charset="0"/>
              </a:rPr>
              <a:t>some estimates, human errors, ignorance, and omissions cause more than half of all </a:t>
            </a:r>
            <a:r>
              <a:rPr lang="en-GB" sz="1300" dirty="0" smtClean="0">
                <a:latin typeface="Calibri" pitchFamily="34" charset="0"/>
                <a:cs typeface="Calibri" pitchFamily="34" charset="0"/>
              </a:rPr>
              <a:t>security breaches </a:t>
            </a:r>
            <a:r>
              <a:rPr lang="en-GB" sz="1300" dirty="0">
                <a:latin typeface="Calibri" pitchFamily="34" charset="0"/>
                <a:cs typeface="Calibri" pitchFamily="34" charset="0"/>
              </a:rPr>
              <a:t>sustained by </a:t>
            </a:r>
            <a:r>
              <a:rPr lang="en-GB" sz="1300" dirty="0" smtClean="0">
                <a:latin typeface="Calibri" pitchFamily="34" charset="0"/>
                <a:cs typeface="Calibri" pitchFamily="34" charset="0"/>
              </a:rPr>
              <a:t>Systems. </a:t>
            </a:r>
            <a:r>
              <a:rPr lang="en-GB" sz="1300" dirty="0">
                <a:latin typeface="Calibri" pitchFamily="34" charset="0"/>
                <a:cs typeface="Calibri" pitchFamily="34" charset="0"/>
              </a:rPr>
              <a:t>One of the most common methods by which an intruder </a:t>
            </a:r>
            <a:r>
              <a:rPr lang="en-GB" sz="1300" dirty="0" smtClean="0">
                <a:latin typeface="Calibri" pitchFamily="34" charset="0"/>
                <a:cs typeface="Calibri" pitchFamily="34" charset="0"/>
              </a:rPr>
              <a:t>gains access </a:t>
            </a:r>
            <a:r>
              <a:rPr lang="en-GB" sz="1300" dirty="0">
                <a:latin typeface="Calibri" pitchFamily="34" charset="0"/>
                <a:cs typeface="Calibri" pitchFamily="34" charset="0"/>
              </a:rPr>
              <a:t>to a network is to simply ask a user for his password. For example, the intruder </a:t>
            </a:r>
            <a:r>
              <a:rPr lang="en-GB" sz="1300" dirty="0" smtClean="0">
                <a:latin typeface="Calibri" pitchFamily="34" charset="0"/>
                <a:cs typeface="Calibri" pitchFamily="34" charset="0"/>
              </a:rPr>
              <a:t>might pose </a:t>
            </a:r>
            <a:r>
              <a:rPr lang="en-GB" sz="1300" dirty="0">
                <a:latin typeface="Calibri" pitchFamily="34" charset="0"/>
                <a:cs typeface="Calibri" pitchFamily="34" charset="0"/>
              </a:rPr>
              <a:t>as a technical support analyst who needs to know the password to troubleshoot a </a:t>
            </a:r>
            <a:r>
              <a:rPr lang="en-GB" sz="1300" dirty="0" smtClean="0">
                <a:latin typeface="Calibri" pitchFamily="34" charset="0"/>
                <a:cs typeface="Calibri" pitchFamily="34" charset="0"/>
              </a:rPr>
              <a:t>problem. This </a:t>
            </a:r>
            <a:r>
              <a:rPr lang="en-GB" sz="1300" dirty="0">
                <a:latin typeface="Calibri" pitchFamily="34" charset="0"/>
                <a:cs typeface="Calibri" pitchFamily="34" charset="0"/>
              </a:rPr>
              <a:t>strategy is commonly called social engineering because it involves manipulating social </a:t>
            </a:r>
            <a:r>
              <a:rPr lang="en-GB" sz="1300" dirty="0" smtClean="0">
                <a:latin typeface="Calibri" pitchFamily="34" charset="0"/>
                <a:cs typeface="Calibri" pitchFamily="34" charset="0"/>
              </a:rPr>
              <a:t>relationships to </a:t>
            </a:r>
            <a:r>
              <a:rPr lang="en-GB" sz="1300" dirty="0">
                <a:latin typeface="Calibri" pitchFamily="34" charset="0"/>
                <a:cs typeface="Calibri" pitchFamily="34" charset="0"/>
              </a:rPr>
              <a:t>gain access. A related practice is phishing, in which a person attempts to glean </a:t>
            </a:r>
            <a:r>
              <a:rPr lang="en-GB" sz="1300" dirty="0" smtClean="0">
                <a:latin typeface="Calibri" pitchFamily="34" charset="0"/>
                <a:cs typeface="Calibri" pitchFamily="34" charset="0"/>
              </a:rPr>
              <a:t>access or </a:t>
            </a:r>
            <a:r>
              <a:rPr lang="en-GB" sz="1300" dirty="0">
                <a:latin typeface="Calibri" pitchFamily="34" charset="0"/>
                <a:cs typeface="Calibri" pitchFamily="34" charset="0"/>
              </a:rPr>
              <a:t>authentication information by posing as someone who needs that information. For example, </a:t>
            </a:r>
            <a:r>
              <a:rPr lang="en-GB" sz="1300" dirty="0" smtClean="0">
                <a:latin typeface="Calibri" pitchFamily="34" charset="0"/>
                <a:cs typeface="Calibri" pitchFamily="34" charset="0"/>
              </a:rPr>
              <a:t>a hacker </a:t>
            </a:r>
            <a:r>
              <a:rPr lang="en-GB" sz="1300" dirty="0">
                <a:latin typeface="Calibri" pitchFamily="34" charset="0"/>
                <a:cs typeface="Calibri" pitchFamily="34" charset="0"/>
              </a:rPr>
              <a:t>might send an e-mail asking you to submit your user ID and password to a Web </a:t>
            </a:r>
            <a:r>
              <a:rPr lang="en-GB" sz="1300" dirty="0" smtClean="0">
                <a:latin typeface="Calibri" pitchFamily="34" charset="0"/>
                <a:cs typeface="Calibri" pitchFamily="34" charset="0"/>
              </a:rPr>
              <a:t>site whose </a:t>
            </a:r>
            <a:r>
              <a:rPr lang="en-GB" sz="1300" dirty="0">
                <a:latin typeface="Calibri" pitchFamily="34" charset="0"/>
                <a:cs typeface="Calibri" pitchFamily="34" charset="0"/>
              </a:rPr>
              <a:t>link is provided in the message, claiming that it’s necessary to verify your account with </a:t>
            </a:r>
            <a:r>
              <a:rPr lang="en-GB" sz="1300" dirty="0" smtClean="0">
                <a:latin typeface="Calibri" pitchFamily="34" charset="0"/>
                <a:cs typeface="Calibri" pitchFamily="34" charset="0"/>
              </a:rPr>
              <a:t>a particular </a:t>
            </a:r>
            <a:r>
              <a:rPr lang="en-GB" sz="1300" dirty="0">
                <a:latin typeface="Calibri" pitchFamily="34" charset="0"/>
                <a:cs typeface="Calibri" pitchFamily="34" charset="0"/>
              </a:rPr>
              <a:t>online retailer. Following are some additional risks associated with people:</a:t>
            </a:r>
          </a:p>
          <a:p>
            <a:pPr marL="511620" lvl="1" indent="-255588"/>
            <a:r>
              <a:rPr lang="en-GB" sz="1300" dirty="0" smtClean="0">
                <a:latin typeface="Calibri" pitchFamily="34" charset="0"/>
                <a:cs typeface="Calibri" pitchFamily="34" charset="0"/>
              </a:rPr>
              <a:t>Intruders </a:t>
            </a:r>
            <a:r>
              <a:rPr lang="en-GB" sz="1300" dirty="0">
                <a:latin typeface="Calibri" pitchFamily="34" charset="0"/>
                <a:cs typeface="Calibri" pitchFamily="34" charset="0"/>
              </a:rPr>
              <a:t>or attackers using social engineering or snooping to obtain user passwords</a:t>
            </a:r>
          </a:p>
          <a:p>
            <a:pPr marL="511620" lvl="1" indent="-255588"/>
            <a:r>
              <a:rPr lang="en-GB" sz="1300" dirty="0" smtClean="0">
                <a:latin typeface="Calibri" pitchFamily="34" charset="0"/>
                <a:cs typeface="Calibri" pitchFamily="34" charset="0"/>
              </a:rPr>
              <a:t>An </a:t>
            </a:r>
            <a:r>
              <a:rPr lang="en-GB" sz="1300" dirty="0">
                <a:latin typeface="Calibri" pitchFamily="34" charset="0"/>
                <a:cs typeface="Calibri" pitchFamily="34" charset="0"/>
              </a:rPr>
              <a:t>administrator incorrectly creating or configuring user IDs, groups, and </a:t>
            </a:r>
            <a:r>
              <a:rPr lang="en-GB" sz="1300" dirty="0" smtClean="0">
                <a:latin typeface="Calibri" pitchFamily="34" charset="0"/>
                <a:cs typeface="Calibri" pitchFamily="34" charset="0"/>
              </a:rPr>
              <a:t>their associated </a:t>
            </a:r>
            <a:r>
              <a:rPr lang="en-GB" sz="1300" dirty="0">
                <a:latin typeface="Calibri" pitchFamily="34" charset="0"/>
                <a:cs typeface="Calibri" pitchFamily="34" charset="0"/>
              </a:rPr>
              <a:t>rights on a file server, resulting in file and logon access vulnerabilities</a:t>
            </a:r>
          </a:p>
          <a:p>
            <a:pPr marL="511620" lvl="1" indent="-255588"/>
            <a:r>
              <a:rPr lang="en-GB" sz="1300" dirty="0" smtClean="0">
                <a:latin typeface="Calibri" pitchFamily="34" charset="0"/>
                <a:cs typeface="Calibri" pitchFamily="34" charset="0"/>
              </a:rPr>
              <a:t>Network </a:t>
            </a:r>
            <a:r>
              <a:rPr lang="en-GB" sz="1300" dirty="0">
                <a:latin typeface="Calibri" pitchFamily="34" charset="0"/>
                <a:cs typeface="Calibri" pitchFamily="34" charset="0"/>
              </a:rPr>
              <a:t>administrators overlooking security flaws in topology or hardware configuration</a:t>
            </a:r>
          </a:p>
          <a:p>
            <a:pPr marL="511620" lvl="1" indent="-255588"/>
            <a:r>
              <a:rPr lang="en-GB" sz="1300" dirty="0" smtClean="0">
                <a:latin typeface="Calibri" pitchFamily="34" charset="0"/>
                <a:cs typeface="Calibri" pitchFamily="34" charset="0"/>
              </a:rPr>
              <a:t>Network </a:t>
            </a:r>
            <a:r>
              <a:rPr lang="en-GB" sz="1300" dirty="0">
                <a:latin typeface="Calibri" pitchFamily="34" charset="0"/>
                <a:cs typeface="Calibri" pitchFamily="34" charset="0"/>
              </a:rPr>
              <a:t>administrators overlooking security flaws in the operating system or </a:t>
            </a:r>
            <a:r>
              <a:rPr lang="en-GB" sz="1300" dirty="0" smtClean="0">
                <a:latin typeface="Calibri" pitchFamily="34" charset="0"/>
                <a:cs typeface="Calibri" pitchFamily="34" charset="0"/>
              </a:rPr>
              <a:t>application configuration</a:t>
            </a:r>
            <a:endParaRPr lang="en-GB" sz="1300" dirty="0">
              <a:latin typeface="Calibri" pitchFamily="34" charset="0"/>
              <a:cs typeface="Calibri" pitchFamily="34" charset="0"/>
            </a:endParaRPr>
          </a:p>
          <a:p>
            <a:pPr marL="511620" lvl="1" indent="-255588"/>
            <a:r>
              <a:rPr lang="en-GB" sz="1300" dirty="0" smtClean="0">
                <a:latin typeface="Calibri" pitchFamily="34" charset="0"/>
                <a:cs typeface="Calibri" pitchFamily="34" charset="0"/>
              </a:rPr>
              <a:t>Lack </a:t>
            </a:r>
            <a:r>
              <a:rPr lang="en-GB" sz="1300" dirty="0">
                <a:latin typeface="Calibri" pitchFamily="34" charset="0"/>
                <a:cs typeface="Calibri" pitchFamily="34" charset="0"/>
              </a:rPr>
              <a:t>of proper documentation and communication of security policies, leading </a:t>
            </a:r>
            <a:r>
              <a:rPr lang="en-GB" sz="1300" dirty="0" smtClean="0">
                <a:latin typeface="Calibri" pitchFamily="34" charset="0"/>
                <a:cs typeface="Calibri" pitchFamily="34" charset="0"/>
              </a:rPr>
              <a:t>to deliberate </a:t>
            </a:r>
            <a:r>
              <a:rPr lang="en-GB" sz="1300" dirty="0">
                <a:latin typeface="Calibri" pitchFamily="34" charset="0"/>
                <a:cs typeface="Calibri" pitchFamily="34" charset="0"/>
              </a:rPr>
              <a:t>or inadvertent misuse of files or network access</a:t>
            </a:r>
          </a:p>
          <a:p>
            <a:pPr marL="511620" lvl="1" indent="-255588"/>
            <a:r>
              <a:rPr lang="en-GB" sz="1300" dirty="0" smtClean="0">
                <a:latin typeface="Calibri" pitchFamily="34" charset="0"/>
                <a:cs typeface="Calibri" pitchFamily="34" charset="0"/>
              </a:rPr>
              <a:t>Dishonest </a:t>
            </a:r>
            <a:r>
              <a:rPr lang="en-GB" sz="1300" dirty="0">
                <a:latin typeface="Calibri" pitchFamily="34" charset="0"/>
                <a:cs typeface="Calibri" pitchFamily="34" charset="0"/>
              </a:rPr>
              <a:t>or disgruntled employees abusing their file and access rights</a:t>
            </a:r>
          </a:p>
          <a:p>
            <a:pPr marL="511620" lvl="1" indent="-255588"/>
            <a:r>
              <a:rPr lang="en-GB" sz="1300" dirty="0" smtClean="0">
                <a:latin typeface="Calibri" pitchFamily="34" charset="0"/>
                <a:cs typeface="Calibri" pitchFamily="34" charset="0"/>
              </a:rPr>
              <a:t>An </a:t>
            </a:r>
            <a:r>
              <a:rPr lang="en-GB" sz="1300" dirty="0">
                <a:latin typeface="Calibri" pitchFamily="34" charset="0"/>
                <a:cs typeface="Calibri" pitchFamily="34" charset="0"/>
              </a:rPr>
              <a:t>unused computer or terminal being left logged on to the network, thereby </a:t>
            </a:r>
            <a:r>
              <a:rPr lang="en-GB" sz="1300" dirty="0" smtClean="0">
                <a:latin typeface="Calibri" pitchFamily="34" charset="0"/>
                <a:cs typeface="Calibri" pitchFamily="34" charset="0"/>
              </a:rPr>
              <a:t>providing an </a:t>
            </a:r>
            <a:r>
              <a:rPr lang="en-GB" sz="1300" dirty="0">
                <a:latin typeface="Calibri" pitchFamily="34" charset="0"/>
                <a:cs typeface="Calibri" pitchFamily="34" charset="0"/>
              </a:rPr>
              <a:t>entry point for an intruder</a:t>
            </a:r>
          </a:p>
          <a:p>
            <a:pPr marL="511620" lvl="1" indent="-255588"/>
            <a:r>
              <a:rPr lang="en-GB" sz="1300" dirty="0" smtClean="0">
                <a:latin typeface="Calibri" pitchFamily="34" charset="0"/>
                <a:cs typeface="Calibri" pitchFamily="34" charset="0"/>
              </a:rPr>
              <a:t>Users </a:t>
            </a:r>
            <a:r>
              <a:rPr lang="en-GB" sz="1300" dirty="0">
                <a:latin typeface="Calibri" pitchFamily="34" charset="0"/>
                <a:cs typeface="Calibri" pitchFamily="34" charset="0"/>
              </a:rPr>
              <a:t>or administrators choosing easy-to-guess passwords</a:t>
            </a:r>
          </a:p>
          <a:p>
            <a:pPr marL="511620" lvl="1" indent="-255588"/>
            <a:r>
              <a:rPr lang="en-GB" sz="1300" dirty="0" smtClean="0">
                <a:latin typeface="Calibri" pitchFamily="34" charset="0"/>
                <a:cs typeface="Calibri" pitchFamily="34" charset="0"/>
              </a:rPr>
              <a:t>Authorized </a:t>
            </a:r>
            <a:r>
              <a:rPr lang="en-GB" sz="1300" dirty="0">
                <a:latin typeface="Calibri" pitchFamily="34" charset="0"/>
                <a:cs typeface="Calibri" pitchFamily="34" charset="0"/>
              </a:rPr>
              <a:t>staff leaving computer room doors open or unlocked, allowing </a:t>
            </a:r>
            <a:r>
              <a:rPr lang="en-GB" sz="1300" dirty="0" smtClean="0">
                <a:latin typeface="Calibri" pitchFamily="34" charset="0"/>
                <a:cs typeface="Calibri" pitchFamily="34" charset="0"/>
              </a:rPr>
              <a:t>unauthorized individuals </a:t>
            </a:r>
            <a:r>
              <a:rPr lang="en-GB" sz="1300" dirty="0">
                <a:latin typeface="Calibri" pitchFamily="34" charset="0"/>
                <a:cs typeface="Calibri" pitchFamily="34" charset="0"/>
              </a:rPr>
              <a:t>to </a:t>
            </a:r>
            <a:r>
              <a:rPr lang="en-GB" sz="1300" dirty="0" smtClean="0">
                <a:latin typeface="Calibri" pitchFamily="34" charset="0"/>
                <a:cs typeface="Calibri" pitchFamily="34" charset="0"/>
              </a:rPr>
              <a:t>enter</a:t>
            </a:r>
          </a:p>
          <a:p>
            <a:pPr marL="511620" lvl="1" indent="-255588"/>
            <a:r>
              <a:rPr lang="en-GB" sz="1300" dirty="0">
                <a:latin typeface="Calibri" pitchFamily="34" charset="0"/>
                <a:cs typeface="Calibri" pitchFamily="34" charset="0"/>
              </a:rPr>
              <a:t>Staff discarding disks or backup tapes in public waste containers</a:t>
            </a:r>
          </a:p>
          <a:p>
            <a:pPr marL="511620" lvl="1" indent="-255588"/>
            <a:r>
              <a:rPr lang="en-GB" sz="1300" dirty="0" smtClean="0">
                <a:latin typeface="Calibri" pitchFamily="34" charset="0"/>
                <a:cs typeface="Calibri" pitchFamily="34" charset="0"/>
              </a:rPr>
              <a:t>Administrators </a:t>
            </a:r>
            <a:r>
              <a:rPr lang="en-GB" sz="1300" dirty="0">
                <a:latin typeface="Calibri" pitchFamily="34" charset="0"/>
                <a:cs typeface="Calibri" pitchFamily="34" charset="0"/>
              </a:rPr>
              <a:t>neglecting to remove access and file rights for employees who have </a:t>
            </a:r>
            <a:r>
              <a:rPr lang="en-GB" sz="1300" dirty="0" smtClean="0">
                <a:latin typeface="Calibri" pitchFamily="34" charset="0"/>
                <a:cs typeface="Calibri" pitchFamily="34" charset="0"/>
              </a:rPr>
              <a:t>left the </a:t>
            </a:r>
            <a:r>
              <a:rPr lang="en-GB" sz="1300" dirty="0">
                <a:latin typeface="Calibri" pitchFamily="34" charset="0"/>
                <a:cs typeface="Calibri" pitchFamily="34" charset="0"/>
              </a:rPr>
              <a:t>organization</a:t>
            </a:r>
          </a:p>
          <a:p>
            <a:pPr marL="511620" lvl="1" indent="-255588"/>
            <a:r>
              <a:rPr lang="en-GB" sz="1300" dirty="0" smtClean="0">
                <a:latin typeface="Calibri" pitchFamily="34" charset="0"/>
                <a:cs typeface="Calibri" pitchFamily="34" charset="0"/>
              </a:rPr>
              <a:t>Users </a:t>
            </a:r>
            <a:r>
              <a:rPr lang="en-GB" sz="1300" dirty="0">
                <a:latin typeface="Calibri" pitchFamily="34" charset="0"/>
                <a:cs typeface="Calibri" pitchFamily="34" charset="0"/>
              </a:rPr>
              <a:t>writing their passwords on paper, then placing the paper in an easily </a:t>
            </a:r>
            <a:r>
              <a:rPr lang="en-GB" sz="1300" dirty="0" smtClean="0">
                <a:latin typeface="Calibri" pitchFamily="34" charset="0"/>
                <a:cs typeface="Calibri" pitchFamily="34" charset="0"/>
              </a:rPr>
              <a:t>accessible place </a:t>
            </a:r>
            <a:r>
              <a:rPr lang="en-GB" sz="1300" dirty="0">
                <a:latin typeface="Calibri" pitchFamily="34" charset="0"/>
                <a:cs typeface="Calibri" pitchFamily="34" charset="0"/>
              </a:rPr>
              <a:t>(for example, taping it to their monitor or keyboard)</a:t>
            </a:r>
          </a:p>
        </p:txBody>
      </p:sp>
      <p:sp>
        <p:nvSpPr>
          <p:cNvPr id="5" name="Title 2"/>
          <p:cNvSpPr>
            <a:spLocks noGrp="1"/>
          </p:cNvSpPr>
          <p:nvPr>
            <p:ph type="title"/>
          </p:nvPr>
        </p:nvSpPr>
        <p:spPr>
          <a:xfrm>
            <a:off x="179512" y="116632"/>
            <a:ext cx="8733656" cy="360040"/>
          </a:xfrm>
        </p:spPr>
        <p:txBody>
          <a:bodyPr>
            <a:noAutofit/>
          </a:bodyPr>
          <a:lstStyle/>
          <a:p>
            <a:r>
              <a:rPr lang="en-GB" sz="2500" dirty="0" smtClean="0">
                <a:latin typeface="Calibri" pitchFamily="34" charset="0"/>
                <a:cs typeface="Calibri" pitchFamily="34" charset="0"/>
              </a:rPr>
              <a:t>P3.1 – Understanding Computer Components – Software Utilities</a:t>
            </a:r>
            <a:endParaRPr lang="en-GB" sz="2500" dirty="0">
              <a:latin typeface="Calibri" pitchFamily="34" charset="0"/>
              <a:cs typeface="Calibri" pitchFamily="34" charset="0"/>
            </a:endParaRPr>
          </a:p>
        </p:txBody>
      </p:sp>
    </p:spTree>
    <p:extLst>
      <p:ext uri="{BB962C8B-B14F-4D97-AF65-F5344CB8AC3E}">
        <p14:creationId xmlns:p14="http://schemas.microsoft.com/office/powerpoint/2010/main" val="1693647201"/>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79512" y="620688"/>
            <a:ext cx="8712968" cy="5832648"/>
          </a:xfrm>
        </p:spPr>
        <p:txBody>
          <a:bodyPr>
            <a:noAutofit/>
          </a:bodyPr>
          <a:lstStyle/>
          <a:p>
            <a:pPr marL="255588" indent="-255588">
              <a:spcAft>
                <a:spcPts val="600"/>
              </a:spcAft>
            </a:pPr>
            <a:r>
              <a:rPr lang="en-GB" sz="1620" b="1" dirty="0" smtClean="0">
                <a:latin typeface="Calibri" pitchFamily="34" charset="0"/>
              </a:rPr>
              <a:t>Firewall</a:t>
            </a:r>
            <a:r>
              <a:rPr lang="en-GB" sz="1620" dirty="0">
                <a:latin typeface="Calibri" pitchFamily="34" charset="0"/>
              </a:rPr>
              <a:t> </a:t>
            </a:r>
            <a:r>
              <a:rPr lang="en-GB" sz="1620" dirty="0" smtClean="0">
                <a:latin typeface="Calibri" pitchFamily="34" charset="0"/>
              </a:rPr>
              <a:t>- A firewall is a security-conscious program that sits between the Internet and your network with a single-minded task: preventing them from getting to us, a security guard if you will. All network traffic into and out of the System must pass through the firewall, which prevents unauthorised access to the network. Some type of firewall is a must-have if your system has a connection to the Internet, whether that connection is broadband (cable modem or DSL), T1, or some other high-speed connection. Without it, sooner or later a hacker will discover your unprotected network and tell his friends about it. Within a few hours your system and information on the system will be toast.</a:t>
            </a:r>
          </a:p>
          <a:p>
            <a:pPr marL="255588" indent="-255588">
              <a:spcAft>
                <a:spcPts val="600"/>
              </a:spcAft>
            </a:pPr>
            <a:r>
              <a:rPr lang="en-GB" sz="1620" dirty="0" smtClean="0">
                <a:latin typeface="Calibri" pitchFamily="34" charset="0"/>
              </a:rPr>
              <a:t>You can set up a firewall using two basic ways. The easiest way is to purchase a firewall application, which is basically a self-contained router with built-in firewall features. Most firewall applications include a Web-based interface that enables you to connect to the firewall from any computer on your network using a browser. You can then customize the firewall settings to suit your needs.</a:t>
            </a:r>
          </a:p>
          <a:p>
            <a:pPr marL="255588" indent="-255588">
              <a:spcAft>
                <a:spcPts val="600"/>
              </a:spcAft>
            </a:pPr>
            <a:r>
              <a:rPr lang="en-GB" sz="1620" dirty="0" smtClean="0">
                <a:latin typeface="Calibri" pitchFamily="34" charset="0"/>
              </a:rPr>
              <a:t>Alternatively, you can set up a server computer to function as a firewall computer. The server can run just about any network operating system, but most dedicated firewall systems run Linux. Whether you use a firewall application </a:t>
            </a:r>
            <a:br>
              <a:rPr lang="en-GB" sz="1620" dirty="0" smtClean="0">
                <a:latin typeface="Calibri" pitchFamily="34" charset="0"/>
              </a:rPr>
            </a:br>
            <a:r>
              <a:rPr lang="en-GB" sz="1620" dirty="0" smtClean="0">
                <a:latin typeface="Calibri" pitchFamily="34" charset="0"/>
              </a:rPr>
              <a:t>or a firewall computer, the firewall must be located between </a:t>
            </a:r>
            <a:br>
              <a:rPr lang="en-GB" sz="1620" dirty="0" smtClean="0">
                <a:latin typeface="Calibri" pitchFamily="34" charset="0"/>
              </a:rPr>
            </a:br>
            <a:r>
              <a:rPr lang="en-GB" sz="1620" dirty="0" smtClean="0">
                <a:latin typeface="Calibri" pitchFamily="34" charset="0"/>
              </a:rPr>
              <a:t>your network and the Internet. Here, one end of the firewall </a:t>
            </a:r>
            <a:br>
              <a:rPr lang="en-GB" sz="1620" dirty="0" smtClean="0">
                <a:latin typeface="Calibri" pitchFamily="34" charset="0"/>
              </a:rPr>
            </a:br>
            <a:r>
              <a:rPr lang="en-GB" sz="1620" dirty="0" smtClean="0">
                <a:latin typeface="Calibri" pitchFamily="34" charset="0"/>
              </a:rPr>
              <a:t>is connected to a network hub, which is, in turn, connected to </a:t>
            </a:r>
            <a:br>
              <a:rPr lang="en-GB" sz="1620" dirty="0" smtClean="0">
                <a:latin typeface="Calibri" pitchFamily="34" charset="0"/>
              </a:rPr>
            </a:br>
            <a:r>
              <a:rPr lang="en-GB" sz="1620" dirty="0" smtClean="0">
                <a:latin typeface="Calibri" pitchFamily="34" charset="0"/>
              </a:rPr>
              <a:t>the other computers on the network. The other end of the </a:t>
            </a:r>
            <a:br>
              <a:rPr lang="en-GB" sz="1620" dirty="0" smtClean="0">
                <a:latin typeface="Calibri" pitchFamily="34" charset="0"/>
              </a:rPr>
            </a:br>
            <a:r>
              <a:rPr lang="en-GB" sz="1620" dirty="0" smtClean="0">
                <a:latin typeface="Calibri" pitchFamily="34" charset="0"/>
              </a:rPr>
              <a:t>firewall is connected to the Internet. As a result, all traffic from </a:t>
            </a:r>
            <a:br>
              <a:rPr lang="en-GB" sz="1620" dirty="0" smtClean="0">
                <a:latin typeface="Calibri" pitchFamily="34" charset="0"/>
              </a:rPr>
            </a:br>
            <a:r>
              <a:rPr lang="en-GB" sz="1620" dirty="0" smtClean="0">
                <a:latin typeface="Calibri" pitchFamily="34" charset="0"/>
              </a:rPr>
              <a:t>the LAN to the Internet and vice versa must travel through the </a:t>
            </a:r>
            <a:br>
              <a:rPr lang="en-GB" sz="1620" dirty="0" smtClean="0">
                <a:latin typeface="Calibri" pitchFamily="34" charset="0"/>
              </a:rPr>
            </a:br>
            <a:r>
              <a:rPr lang="en-GB" sz="1620" dirty="0" smtClean="0">
                <a:latin typeface="Calibri" pitchFamily="34" charset="0"/>
              </a:rPr>
              <a:t>firewall.</a:t>
            </a:r>
          </a:p>
        </p:txBody>
      </p:sp>
      <p:pic>
        <p:nvPicPr>
          <p:cNvPr id="7170" name="Picture 2"/>
          <p:cNvPicPr>
            <a:picLocks noChangeAspect="1" noChangeArrowheads="1"/>
          </p:cNvPicPr>
          <p:nvPr/>
        </p:nvPicPr>
        <p:blipFill>
          <a:blip r:embed="rId2" cstate="print"/>
          <a:srcRect l="41044" t="62955" r="38285" b="10000"/>
          <a:stretch>
            <a:fillRect/>
          </a:stretch>
        </p:blipFill>
        <p:spPr bwMode="auto">
          <a:xfrm>
            <a:off x="6516216" y="4556006"/>
            <a:ext cx="2232248" cy="1825322"/>
          </a:xfrm>
          <a:prstGeom prst="rect">
            <a:avLst/>
          </a:prstGeom>
          <a:ln>
            <a:noFill/>
          </a:ln>
          <a:effectLst>
            <a:outerShdw blurRad="292100" dist="139700" dir="2700000" algn="tl" rotWithShape="0">
              <a:srgbClr val="333333">
                <a:alpha val="65000"/>
              </a:srgbClr>
            </a:outerShdw>
          </a:effectLst>
        </p:spPr>
      </p:pic>
      <p:sp>
        <p:nvSpPr>
          <p:cNvPr id="6" name="Title 2"/>
          <p:cNvSpPr>
            <a:spLocks noGrp="1"/>
          </p:cNvSpPr>
          <p:nvPr>
            <p:ph type="title"/>
          </p:nvPr>
        </p:nvSpPr>
        <p:spPr>
          <a:xfrm>
            <a:off x="179512" y="116632"/>
            <a:ext cx="8733656" cy="360040"/>
          </a:xfrm>
        </p:spPr>
        <p:txBody>
          <a:bodyPr>
            <a:noAutofit/>
          </a:bodyPr>
          <a:lstStyle/>
          <a:p>
            <a:r>
              <a:rPr lang="en-GB" sz="2500" dirty="0" smtClean="0">
                <a:latin typeface="Calibri" pitchFamily="34" charset="0"/>
                <a:cs typeface="Calibri" pitchFamily="34" charset="0"/>
              </a:rPr>
              <a:t>P3.1 – Understanding Computer Components – Software Utilities</a:t>
            </a:r>
            <a:endParaRPr lang="en-GB" sz="2500" dirty="0">
              <a:latin typeface="Calibri" pitchFamily="34" charset="0"/>
              <a:cs typeface="Calibri" pitchFamily="34" charset="0"/>
            </a:endParaRPr>
          </a:p>
        </p:txBody>
      </p:sp>
    </p:spTree>
    <p:extLst>
      <p:ext uri="{BB962C8B-B14F-4D97-AF65-F5344CB8AC3E}">
        <p14:creationId xmlns:p14="http://schemas.microsoft.com/office/powerpoint/2010/main" val="3303970254"/>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79512" y="620688"/>
            <a:ext cx="8712968" cy="5904656"/>
          </a:xfrm>
        </p:spPr>
        <p:txBody>
          <a:bodyPr>
            <a:noAutofit/>
          </a:bodyPr>
          <a:lstStyle/>
          <a:p>
            <a:pPr marL="255588" indent="-255588">
              <a:spcAft>
                <a:spcPts val="600"/>
              </a:spcAft>
            </a:pPr>
            <a:r>
              <a:rPr lang="en-GB" sz="1600" b="1" dirty="0" smtClean="0">
                <a:latin typeface="Calibri" pitchFamily="34" charset="0"/>
              </a:rPr>
              <a:t>Virus Checker - </a:t>
            </a:r>
            <a:r>
              <a:rPr lang="en-GB" sz="1600" dirty="0" smtClean="0">
                <a:latin typeface="Calibri" pitchFamily="34" charset="0"/>
              </a:rPr>
              <a:t>Every computer user is susceptible to attacks by computer viruses, and using a network increases your vulnerability because it exposes all network users to the risk of being infected by a virus that lands on any one network user’s computer. Viruses don’t just spontaneously appear out of nowhere. Viruses are computer programs that are created by malicious programmers.</a:t>
            </a:r>
          </a:p>
          <a:p>
            <a:pPr marL="255588" indent="-255588">
              <a:spcAft>
                <a:spcPts val="600"/>
              </a:spcAft>
            </a:pPr>
            <a:r>
              <a:rPr lang="en-GB" sz="1600" dirty="0" smtClean="0">
                <a:latin typeface="Calibri" pitchFamily="34" charset="0"/>
              </a:rPr>
              <a:t>The best way to protect your System from virus infection is to use an antivirus program. These programs have a catalogue of several thousand known viruses that they can detect and remove. In addition, they can spot the types of changes that viruses typically make to your computer’s files, thus decreasing the likelihood that some previously unknown virus will go undetected.</a:t>
            </a:r>
          </a:p>
          <a:p>
            <a:pPr marL="255588" indent="-255588">
              <a:spcAft>
                <a:spcPts val="600"/>
              </a:spcAft>
            </a:pPr>
            <a:r>
              <a:rPr lang="en-GB" sz="1600" dirty="0" smtClean="0">
                <a:latin typeface="Calibri" pitchFamily="34" charset="0"/>
              </a:rPr>
              <a:t>You can install antivirus software on each System. This technique would be the most effective if you could count on all your users to keep their antivirus software up to date. Because that’s an unlikely proposition, you may want to adopt a more reliable approach to virus protection.</a:t>
            </a:r>
          </a:p>
          <a:p>
            <a:pPr marL="255588" indent="-255588">
              <a:spcAft>
                <a:spcPts val="600"/>
              </a:spcAft>
            </a:pPr>
            <a:r>
              <a:rPr lang="en-GB" sz="1600" dirty="0" smtClean="0">
                <a:latin typeface="Calibri" pitchFamily="34" charset="0"/>
              </a:rPr>
              <a:t>Managed antivirus services place antivirus client software on each client computer in your network. Then, an antivirus server automatically updates the clients on a regular basis to make sure that they’re kept up to date.</a:t>
            </a:r>
          </a:p>
          <a:p>
            <a:pPr marL="255588" indent="-255588">
              <a:spcAft>
                <a:spcPts val="600"/>
              </a:spcAft>
            </a:pPr>
            <a:r>
              <a:rPr lang="en-GB" sz="1600" dirty="0" smtClean="0">
                <a:latin typeface="Calibri" pitchFamily="34" charset="0"/>
              </a:rPr>
              <a:t>Server-based antivirus software protects your network servers from viruses. For example, you can install antivirus software on your mail server to scan all incoming mail for viruses and remove them before your network users ever see them.</a:t>
            </a:r>
          </a:p>
          <a:p>
            <a:pPr marL="255588" indent="-255588">
              <a:spcAft>
                <a:spcPts val="600"/>
              </a:spcAft>
            </a:pPr>
            <a:r>
              <a:rPr lang="en-GB" sz="1600" dirty="0" smtClean="0">
                <a:latin typeface="Calibri" pitchFamily="34" charset="0"/>
              </a:rPr>
              <a:t>Some firewall appliances include antivirus enforcement checks that don’t allow your users to access the Internet unless their antivirus software is up to date. This type of firewall provides the best antivirus protection available.</a:t>
            </a:r>
          </a:p>
        </p:txBody>
      </p:sp>
      <p:sp>
        <p:nvSpPr>
          <p:cNvPr id="6" name="Title 2"/>
          <p:cNvSpPr>
            <a:spLocks noGrp="1"/>
          </p:cNvSpPr>
          <p:nvPr>
            <p:ph type="title"/>
          </p:nvPr>
        </p:nvSpPr>
        <p:spPr>
          <a:xfrm>
            <a:off x="179512" y="116632"/>
            <a:ext cx="8733656" cy="360040"/>
          </a:xfrm>
        </p:spPr>
        <p:txBody>
          <a:bodyPr>
            <a:noAutofit/>
          </a:bodyPr>
          <a:lstStyle/>
          <a:p>
            <a:r>
              <a:rPr lang="en-GB" sz="2500" dirty="0" smtClean="0">
                <a:latin typeface="Calibri" pitchFamily="34" charset="0"/>
                <a:cs typeface="Calibri" pitchFamily="34" charset="0"/>
              </a:rPr>
              <a:t>P3.1 – Understanding Computer Components – Software Utilities</a:t>
            </a:r>
            <a:endParaRPr lang="en-GB" sz="2500" dirty="0">
              <a:latin typeface="Calibri" pitchFamily="34" charset="0"/>
              <a:cs typeface="Calibri" pitchFamily="34" charset="0"/>
            </a:endParaRPr>
          </a:p>
        </p:txBody>
      </p:sp>
    </p:spTree>
    <p:extLst>
      <p:ext uri="{BB962C8B-B14F-4D97-AF65-F5344CB8AC3E}">
        <p14:creationId xmlns:p14="http://schemas.microsoft.com/office/powerpoint/2010/main" val="302366243"/>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79512" y="548680"/>
            <a:ext cx="8712968" cy="5688632"/>
          </a:xfrm>
        </p:spPr>
        <p:txBody>
          <a:bodyPr>
            <a:noAutofit/>
          </a:bodyPr>
          <a:lstStyle/>
          <a:p>
            <a:pPr marL="177800" indent="-177800">
              <a:spcBef>
                <a:spcPts val="0"/>
              </a:spcBef>
            </a:pPr>
            <a:r>
              <a:rPr lang="en-GB" sz="1400" b="1" dirty="0" smtClean="0">
                <a:latin typeface="Calibri" pitchFamily="34" charset="0"/>
              </a:rPr>
              <a:t>Permissions - </a:t>
            </a:r>
            <a:r>
              <a:rPr lang="en-GB" sz="1400" dirty="0" smtClean="0">
                <a:latin typeface="Calibri" pitchFamily="34" charset="0"/>
              </a:rPr>
              <a:t>User accounts are the backbone of a System’s Security. Through the use of user accounts, you can determine who can access your files, as well as what rights each user can and cannot have. You can restrict access to the System to just specific people or to certain hours of the day. In addition, you can lock out users who no longer need to access your system without deleting files.</a:t>
            </a:r>
          </a:p>
          <a:p>
            <a:pPr marL="177800" indent="-177800">
              <a:spcBef>
                <a:spcPts val="0"/>
              </a:spcBef>
            </a:pPr>
            <a:r>
              <a:rPr lang="en-GB" sz="1400" dirty="0" smtClean="0">
                <a:latin typeface="Calibri" pitchFamily="34" charset="0"/>
              </a:rPr>
              <a:t>Every user who accesses a system must have a </a:t>
            </a:r>
            <a:r>
              <a:rPr lang="en-GB" sz="1400" b="1" dirty="0" smtClean="0">
                <a:latin typeface="Calibri" pitchFamily="34" charset="0"/>
              </a:rPr>
              <a:t>user account</a:t>
            </a:r>
            <a:r>
              <a:rPr lang="en-GB" sz="1400" dirty="0" smtClean="0">
                <a:latin typeface="Calibri" pitchFamily="34" charset="0"/>
              </a:rPr>
              <a:t>. User accounts allow the person with </a:t>
            </a:r>
            <a:r>
              <a:rPr lang="en-GB" sz="1400" b="1" dirty="0" smtClean="0">
                <a:latin typeface="Calibri" pitchFamily="34" charset="0"/>
              </a:rPr>
              <a:t>administrator rights</a:t>
            </a:r>
            <a:r>
              <a:rPr lang="en-GB" sz="1400" dirty="0" smtClean="0">
                <a:latin typeface="Calibri" pitchFamily="34" charset="0"/>
              </a:rPr>
              <a:t> to determine who can access the system and what system resources each user can access. Also, the user account can be customised to provide features for users, such as a personalized Start menu or a display of recently used documents. Every user account is associated with a </a:t>
            </a:r>
            <a:r>
              <a:rPr lang="en-GB" sz="1400" b="1" dirty="0" smtClean="0">
                <a:latin typeface="Calibri" pitchFamily="34" charset="0"/>
              </a:rPr>
              <a:t>username</a:t>
            </a:r>
            <a:r>
              <a:rPr lang="en-GB" sz="1400" dirty="0" smtClean="0">
                <a:latin typeface="Calibri" pitchFamily="34" charset="0"/>
              </a:rPr>
              <a:t> (sometimes called a user ID), which the user must enter when logging in to the system. Accounts also has other information associated with it. In particular:</a:t>
            </a:r>
          </a:p>
          <a:p>
            <a:pPr marL="444500" lvl="1">
              <a:spcBef>
                <a:spcPts val="0"/>
              </a:spcBef>
            </a:pPr>
            <a:r>
              <a:rPr lang="en-GB" sz="1400" b="1" dirty="0" smtClean="0">
                <a:latin typeface="Calibri" pitchFamily="34" charset="0"/>
              </a:rPr>
              <a:t>The user’s password:</a:t>
            </a:r>
            <a:r>
              <a:rPr lang="en-GB" sz="1400" dirty="0" smtClean="0">
                <a:latin typeface="Calibri" pitchFamily="34" charset="0"/>
              </a:rPr>
              <a:t> This also includes the password policy, such as how often the user has to change his or her password, how complicated the password must be, etc.</a:t>
            </a:r>
          </a:p>
          <a:p>
            <a:pPr marL="444500" lvl="1">
              <a:spcBef>
                <a:spcPts val="0"/>
              </a:spcBef>
            </a:pPr>
            <a:r>
              <a:rPr lang="en-GB" sz="1400" b="1" dirty="0" smtClean="0">
                <a:latin typeface="Calibri" pitchFamily="34" charset="0"/>
              </a:rPr>
              <a:t>The user’s contact information:</a:t>
            </a:r>
            <a:r>
              <a:rPr lang="en-GB" sz="1400" dirty="0" smtClean="0">
                <a:latin typeface="Calibri" pitchFamily="34" charset="0"/>
              </a:rPr>
              <a:t> This includes full name, phone number, e-mail address, home address, and other related information.</a:t>
            </a:r>
          </a:p>
          <a:p>
            <a:pPr marL="444500" lvl="1">
              <a:spcBef>
                <a:spcPts val="0"/>
              </a:spcBef>
            </a:pPr>
            <a:r>
              <a:rPr lang="en-GB" sz="1400" b="1" dirty="0" smtClean="0">
                <a:latin typeface="Calibri" pitchFamily="34" charset="0"/>
              </a:rPr>
              <a:t>Account restrictions:</a:t>
            </a:r>
            <a:r>
              <a:rPr lang="en-GB" sz="1400" dirty="0" smtClean="0">
                <a:latin typeface="Calibri" pitchFamily="34" charset="0"/>
              </a:rPr>
              <a:t> This includes restrictions that allow the user to log on only during certain times of the day. This feature enables you to restrict your users to normal working hours and can also specify that the user can log on only at certain computers.</a:t>
            </a:r>
          </a:p>
          <a:p>
            <a:pPr marL="444500" lvl="1">
              <a:spcBef>
                <a:spcPts val="0"/>
              </a:spcBef>
            </a:pPr>
            <a:r>
              <a:rPr lang="en-GB" sz="1400" b="1" dirty="0" smtClean="0">
                <a:latin typeface="Calibri" pitchFamily="34" charset="0"/>
              </a:rPr>
              <a:t>Account status</a:t>
            </a:r>
            <a:r>
              <a:rPr lang="en-GB" sz="1400" dirty="0" smtClean="0">
                <a:latin typeface="Calibri" pitchFamily="34" charset="0"/>
              </a:rPr>
              <a:t>: You can temporarily disable a user account so that the user can’t log on.</a:t>
            </a:r>
          </a:p>
          <a:p>
            <a:pPr marL="444500" lvl="1">
              <a:spcBef>
                <a:spcPts val="0"/>
              </a:spcBef>
            </a:pPr>
            <a:r>
              <a:rPr lang="en-GB" sz="1400" b="1" dirty="0" smtClean="0">
                <a:latin typeface="Calibri" pitchFamily="34" charset="0"/>
              </a:rPr>
              <a:t>Home directory</a:t>
            </a:r>
            <a:r>
              <a:rPr lang="en-GB" sz="1400" dirty="0" smtClean="0">
                <a:latin typeface="Calibri" pitchFamily="34" charset="0"/>
              </a:rPr>
              <a:t>: This specifies a shared system folder where the user can store documents.</a:t>
            </a:r>
          </a:p>
          <a:p>
            <a:pPr marL="444500" lvl="1">
              <a:spcBef>
                <a:spcPts val="0"/>
              </a:spcBef>
            </a:pPr>
            <a:r>
              <a:rPr lang="en-GB" sz="1400" b="1" dirty="0" smtClean="0">
                <a:latin typeface="Calibri" pitchFamily="34" charset="0"/>
              </a:rPr>
              <a:t>External Access</a:t>
            </a:r>
            <a:r>
              <a:rPr lang="en-GB" sz="1400" dirty="0" smtClean="0">
                <a:latin typeface="Calibri" pitchFamily="34" charset="0"/>
              </a:rPr>
              <a:t>: These authorise the user to access the system remotely (Intranet access).</a:t>
            </a:r>
          </a:p>
          <a:p>
            <a:pPr marL="444500" lvl="1">
              <a:spcBef>
                <a:spcPts val="0"/>
              </a:spcBef>
            </a:pPr>
            <a:r>
              <a:rPr lang="en-GB" sz="1400" b="1" dirty="0" smtClean="0">
                <a:latin typeface="Calibri" pitchFamily="34" charset="0"/>
              </a:rPr>
              <a:t>Group memberships</a:t>
            </a:r>
            <a:r>
              <a:rPr lang="en-GB" sz="1400" dirty="0" smtClean="0">
                <a:latin typeface="Calibri" pitchFamily="34" charset="0"/>
              </a:rPr>
              <a:t>: These grant the user certain rights based on groups to which they belong.</a:t>
            </a:r>
          </a:p>
          <a:p>
            <a:pPr marL="0" lvl="1" indent="0">
              <a:spcBef>
                <a:spcPts val="0"/>
              </a:spcBef>
              <a:buNone/>
            </a:pPr>
            <a:r>
              <a:rPr lang="en-GB" sz="1400" b="1" dirty="0" smtClean="0">
                <a:latin typeface="Calibri" pitchFamily="34" charset="0"/>
              </a:rPr>
              <a:t>P3.1 </a:t>
            </a:r>
            <a:r>
              <a:rPr lang="en-GB" sz="1400" b="1" dirty="0">
                <a:latin typeface="Calibri" pitchFamily="34" charset="0"/>
              </a:rPr>
              <a:t>– Task </a:t>
            </a:r>
            <a:r>
              <a:rPr lang="en-GB" sz="1400" b="1" dirty="0" smtClean="0">
                <a:latin typeface="Calibri" pitchFamily="34" charset="0"/>
              </a:rPr>
              <a:t>13 </a:t>
            </a:r>
            <a:r>
              <a:rPr lang="en-GB" sz="1400" b="1" dirty="0">
                <a:latin typeface="Calibri" pitchFamily="34" charset="0"/>
              </a:rPr>
              <a:t>– </a:t>
            </a:r>
            <a:r>
              <a:rPr lang="en-GB" sz="1400" dirty="0">
                <a:solidFill>
                  <a:schemeClr val="dk1"/>
                </a:solidFill>
                <a:latin typeface="Calibri" pitchFamily="34" charset="0"/>
                <a:cs typeface="Calibri" pitchFamily="34" charset="0"/>
              </a:rPr>
              <a:t>Explain the different considerations companies have when it comes to the </a:t>
            </a:r>
            <a:r>
              <a:rPr lang="en-GB" sz="1400" dirty="0" smtClean="0">
                <a:solidFill>
                  <a:schemeClr val="dk1"/>
                </a:solidFill>
                <a:latin typeface="Calibri" pitchFamily="34" charset="0"/>
                <a:cs typeface="Calibri" pitchFamily="34" charset="0"/>
              </a:rPr>
              <a:t>Security options with the OS with </a:t>
            </a:r>
            <a:r>
              <a:rPr lang="en-GB" sz="1400" dirty="0">
                <a:solidFill>
                  <a:schemeClr val="dk1"/>
                </a:solidFill>
                <a:latin typeface="Calibri" pitchFamily="34" charset="0"/>
                <a:cs typeface="Calibri" pitchFamily="34" charset="0"/>
              </a:rPr>
              <a:t>examples</a:t>
            </a:r>
            <a:r>
              <a:rPr lang="en-GB" sz="1400" dirty="0" smtClean="0">
                <a:solidFill>
                  <a:schemeClr val="dk1"/>
                </a:solidFill>
                <a:latin typeface="Calibri" pitchFamily="34" charset="0"/>
                <a:cs typeface="Calibri" pitchFamily="34" charset="0"/>
              </a:rPr>
              <a:t>.</a:t>
            </a:r>
          </a:p>
          <a:p>
            <a:pPr marL="0" lvl="1" indent="0">
              <a:spcBef>
                <a:spcPts val="0"/>
              </a:spcBef>
              <a:buNone/>
            </a:pPr>
            <a:r>
              <a:rPr lang="en-GB" sz="1400" b="1" dirty="0" smtClean="0">
                <a:solidFill>
                  <a:schemeClr val="dk1"/>
                </a:solidFill>
                <a:latin typeface="Calibri" pitchFamily="34" charset="0"/>
                <a:cs typeface="Calibri" pitchFamily="34" charset="0"/>
              </a:rPr>
              <a:t>D1.1 – Task 14 - </a:t>
            </a:r>
            <a:r>
              <a:rPr lang="en-GB" sz="1400" dirty="0">
                <a:solidFill>
                  <a:schemeClr val="dk1"/>
                </a:solidFill>
                <a:latin typeface="Calibri" pitchFamily="34" charset="0"/>
                <a:cs typeface="Calibri" pitchFamily="34" charset="0"/>
              </a:rPr>
              <a:t>For a specific business system, </a:t>
            </a:r>
            <a:r>
              <a:rPr lang="en-GB" sz="1400" dirty="0" smtClean="0">
                <a:solidFill>
                  <a:schemeClr val="dk1"/>
                </a:solidFill>
                <a:latin typeface="Calibri" pitchFamily="34" charset="0"/>
                <a:cs typeface="Calibri" pitchFamily="34" charset="0"/>
              </a:rPr>
              <a:t>i</a:t>
            </a:r>
            <a:r>
              <a:rPr lang="en-GB" sz="1400" dirty="0" smtClean="0">
                <a:latin typeface="Calibri" pitchFamily="34" charset="0"/>
                <a:cs typeface="Calibri" pitchFamily="34" charset="0"/>
              </a:rPr>
              <a:t>dentify </a:t>
            </a:r>
            <a:r>
              <a:rPr lang="en-GB" sz="1400" dirty="0">
                <a:latin typeface="Calibri" pitchFamily="34" charset="0"/>
                <a:cs typeface="Calibri" pitchFamily="34" charset="0"/>
              </a:rPr>
              <a:t>how these </a:t>
            </a:r>
            <a:r>
              <a:rPr lang="en-GB" sz="1400" dirty="0" smtClean="0">
                <a:latin typeface="Calibri" pitchFamily="34" charset="0"/>
                <a:cs typeface="Calibri" pitchFamily="34" charset="0"/>
              </a:rPr>
              <a:t>security utilities and protocols will </a:t>
            </a:r>
            <a:r>
              <a:rPr lang="en-GB" sz="1400" dirty="0">
                <a:latin typeface="Calibri" pitchFamily="34" charset="0"/>
                <a:cs typeface="Calibri" pitchFamily="34" charset="0"/>
              </a:rPr>
              <a:t>improve the performance of computer </a:t>
            </a:r>
            <a:r>
              <a:rPr lang="en-GB" sz="1400" dirty="0" smtClean="0">
                <a:latin typeface="Calibri" pitchFamily="34" charset="0"/>
                <a:cs typeface="Calibri" pitchFamily="34" charset="0"/>
              </a:rPr>
              <a:t>systems.</a:t>
            </a:r>
          </a:p>
          <a:p>
            <a:pPr marL="285750" lvl="1" indent="-285750">
              <a:spcBef>
                <a:spcPts val="0"/>
              </a:spcBef>
            </a:pPr>
            <a:r>
              <a:rPr lang="en-GB" sz="1400" dirty="0">
                <a:latin typeface="Calibri" pitchFamily="34" charset="0"/>
                <a:cs typeface="Calibri" pitchFamily="34" charset="0"/>
              </a:rPr>
              <a:t>E</a:t>
            </a:r>
            <a:r>
              <a:rPr lang="en-GB" sz="1400" dirty="0" smtClean="0">
                <a:latin typeface="Calibri" pitchFamily="34" charset="0"/>
                <a:cs typeface="Calibri" pitchFamily="34" charset="0"/>
              </a:rPr>
              <a:t>ach </a:t>
            </a:r>
            <a:r>
              <a:rPr lang="en-GB" sz="1400" dirty="0">
                <a:latin typeface="Calibri" pitchFamily="34" charset="0"/>
                <a:cs typeface="Calibri" pitchFamily="34" charset="0"/>
              </a:rPr>
              <a:t>improvement will need to be detailed and clearly linked to a business purpose. </a:t>
            </a:r>
          </a:p>
          <a:p>
            <a:pPr marL="0" lvl="1" indent="0">
              <a:spcBef>
                <a:spcPts val="0"/>
              </a:spcBef>
              <a:buNone/>
            </a:pPr>
            <a:endParaRPr lang="en-GB" sz="1400" dirty="0">
              <a:solidFill>
                <a:schemeClr val="dk1"/>
              </a:solidFill>
              <a:latin typeface="Calibri" pitchFamily="34" charset="0"/>
              <a:cs typeface="Calibri" pitchFamily="34" charset="0"/>
            </a:endParaRPr>
          </a:p>
        </p:txBody>
      </p:sp>
      <p:sp>
        <p:nvSpPr>
          <p:cNvPr id="5" name="Title 2"/>
          <p:cNvSpPr>
            <a:spLocks noGrp="1"/>
          </p:cNvSpPr>
          <p:nvPr>
            <p:ph type="title"/>
          </p:nvPr>
        </p:nvSpPr>
        <p:spPr>
          <a:xfrm>
            <a:off x="179512" y="116632"/>
            <a:ext cx="8733656" cy="360040"/>
          </a:xfrm>
        </p:spPr>
        <p:txBody>
          <a:bodyPr>
            <a:noAutofit/>
          </a:bodyPr>
          <a:lstStyle/>
          <a:p>
            <a:r>
              <a:rPr lang="en-GB" sz="2500" dirty="0" smtClean="0">
                <a:latin typeface="Calibri" pitchFamily="34" charset="0"/>
                <a:cs typeface="Calibri" pitchFamily="34" charset="0"/>
              </a:rPr>
              <a:t>P3.1 – Understanding Computer Components – Software Utilities</a:t>
            </a:r>
            <a:endParaRPr lang="en-GB" sz="2500" dirty="0">
              <a:latin typeface="Calibri" pitchFamily="34" charset="0"/>
              <a:cs typeface="Calibri" pitchFamily="34" charset="0"/>
            </a:endParaRPr>
          </a:p>
        </p:txBody>
      </p:sp>
      <p:graphicFrame>
        <p:nvGraphicFramePr>
          <p:cNvPr id="6" name="Table 5"/>
          <p:cNvGraphicFramePr>
            <a:graphicFrameLocks noGrp="1"/>
          </p:cNvGraphicFramePr>
          <p:nvPr>
            <p:extLst>
              <p:ext uri="{D42A27DB-BD31-4B8C-83A1-F6EECF244321}">
                <p14:modId xmlns:p14="http://schemas.microsoft.com/office/powerpoint/2010/main" val="2954357429"/>
              </p:ext>
            </p:extLst>
          </p:nvPr>
        </p:nvGraphicFramePr>
        <p:xfrm>
          <a:off x="395536" y="6118056"/>
          <a:ext cx="8424936" cy="335280"/>
        </p:xfrm>
        <a:graphic>
          <a:graphicData uri="http://schemas.openxmlformats.org/drawingml/2006/table">
            <a:tbl>
              <a:tblPr firstRow="1" bandRow="1">
                <a:tableStyleId>{5C22544A-7EE6-4342-B048-85BDC9FD1C3A}</a:tableStyleId>
              </a:tblPr>
              <a:tblGrid>
                <a:gridCol w="2106234"/>
                <a:gridCol w="1638182"/>
                <a:gridCol w="2574286"/>
                <a:gridCol w="2106234"/>
              </a:tblGrid>
              <a:tr h="216024">
                <a:tc>
                  <a:txBody>
                    <a:bodyPr/>
                    <a:lstStyle/>
                    <a:p>
                      <a:pPr algn="ctr"/>
                      <a:r>
                        <a:rPr lang="en-GB" sz="1600" dirty="0" smtClean="0"/>
                        <a:t>Access Rights</a:t>
                      </a:r>
                      <a:endParaRPr lang="en-GB" sz="1600" dirty="0"/>
                    </a:p>
                  </a:txBody>
                  <a:tcPr/>
                </a:tc>
                <a:tc>
                  <a:txBody>
                    <a:bodyPr/>
                    <a:lstStyle/>
                    <a:p>
                      <a:pPr algn="ctr"/>
                      <a:r>
                        <a:rPr lang="en-GB" sz="1600" dirty="0" smtClean="0"/>
                        <a:t>Firewall</a:t>
                      </a:r>
                      <a:endParaRPr lang="en-GB" sz="1600" dirty="0"/>
                    </a:p>
                  </a:txBody>
                  <a:tcPr/>
                </a:tc>
                <a:tc>
                  <a:txBody>
                    <a:bodyPr/>
                    <a:lstStyle/>
                    <a:p>
                      <a:pPr algn="ctr"/>
                      <a:r>
                        <a:rPr lang="en-GB" sz="1600" dirty="0" smtClean="0"/>
                        <a:t>Virus</a:t>
                      </a:r>
                      <a:r>
                        <a:rPr lang="en-GB" sz="1600" baseline="0" dirty="0" smtClean="0"/>
                        <a:t> Checker</a:t>
                      </a:r>
                      <a:endParaRPr lang="en-GB" sz="1600" dirty="0"/>
                    </a:p>
                  </a:txBody>
                  <a:tcPr/>
                </a:tc>
                <a:tc>
                  <a:txBody>
                    <a:bodyPr/>
                    <a:lstStyle/>
                    <a:p>
                      <a:pPr algn="ctr"/>
                      <a:r>
                        <a:rPr lang="en-GB" sz="1600" dirty="0" smtClean="0"/>
                        <a:t>Permissions</a:t>
                      </a:r>
                      <a:endParaRPr lang="en-GB" sz="1600" dirty="0"/>
                    </a:p>
                  </a:txBody>
                  <a:tcPr/>
                </a:tc>
              </a:tr>
            </a:tbl>
          </a:graphicData>
        </a:graphic>
      </p:graphicFrame>
    </p:spTree>
    <p:extLst>
      <p:ext uri="{BB962C8B-B14F-4D97-AF65-F5344CB8AC3E}">
        <p14:creationId xmlns:p14="http://schemas.microsoft.com/office/powerpoint/2010/main" val="2959636637"/>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79512" y="620688"/>
            <a:ext cx="8712968" cy="5400600"/>
          </a:xfrm>
        </p:spPr>
        <p:txBody>
          <a:bodyPr>
            <a:noAutofit/>
          </a:bodyPr>
          <a:lstStyle/>
          <a:p>
            <a:pPr marL="177800" indent="-177800"/>
            <a:r>
              <a:rPr lang="en-GB" sz="1400" b="1" dirty="0" smtClean="0">
                <a:latin typeface="Calibri" pitchFamily="34" charset="0"/>
                <a:cs typeface="Calibri" pitchFamily="34" charset="0"/>
              </a:rPr>
              <a:t>Defragmentation</a:t>
            </a:r>
            <a:r>
              <a:rPr lang="en-GB" sz="1400" dirty="0" smtClean="0">
                <a:latin typeface="Calibri" pitchFamily="34" charset="0"/>
                <a:cs typeface="Calibri" pitchFamily="34" charset="0"/>
              </a:rPr>
              <a:t> – This is a useful little program built into the CLI and GUI on OS’s in order to speed computer and file access up. When a file is saved the file looks for a place on a track to store itself, if there is space it will store in one complete file, if the space is not available, it will store fractions of itself in different areas. When the computer opens the file, the computer hunts for the fractions and patches it back together. This does not take long but if the file was saved intact, the system would not need that process. Defragmenting puts all the files back together as single access files, sorts out the clutter to allow the file to open faster.</a:t>
            </a:r>
          </a:p>
          <a:p>
            <a:pPr marL="177800" indent="-177800"/>
            <a:r>
              <a:rPr lang="en-GB" sz="1400" b="1" dirty="0" smtClean="0">
                <a:latin typeface="Calibri" pitchFamily="34" charset="0"/>
                <a:cs typeface="Calibri" pitchFamily="34" charset="0"/>
              </a:rPr>
              <a:t>Housekeeping</a:t>
            </a:r>
            <a:r>
              <a:rPr lang="en-GB" sz="1400" dirty="0" smtClean="0">
                <a:latin typeface="Calibri" pitchFamily="34" charset="0"/>
                <a:cs typeface="Calibri" pitchFamily="34" charset="0"/>
              </a:rPr>
              <a:t> – Systems need to manage files and file locations, backing up, restoring, self repairing, recovering from crashes, overwriting duplicate files, removing and uninstalling old programs, deleting previous versions of programs when a new version is installed. These are all part of the OS job, without these your System would get filled.</a:t>
            </a:r>
          </a:p>
          <a:p>
            <a:pPr marL="177800" indent="-177800"/>
            <a:r>
              <a:rPr lang="en-GB" sz="1400" b="1" dirty="0" smtClean="0">
                <a:latin typeface="Calibri" pitchFamily="34" charset="0"/>
                <a:cs typeface="Calibri" pitchFamily="34" charset="0"/>
              </a:rPr>
              <a:t>Drive </a:t>
            </a:r>
            <a:r>
              <a:rPr lang="en-GB" sz="1400" b="1" dirty="0">
                <a:latin typeface="Calibri" pitchFamily="34" charset="0"/>
                <a:cs typeface="Calibri" pitchFamily="34" charset="0"/>
              </a:rPr>
              <a:t>formatting</a:t>
            </a:r>
            <a:r>
              <a:rPr lang="en-GB" sz="1400" dirty="0">
                <a:latin typeface="Calibri" pitchFamily="34" charset="0"/>
                <a:cs typeface="Calibri" pitchFamily="34" charset="0"/>
              </a:rPr>
              <a:t> </a:t>
            </a:r>
            <a:r>
              <a:rPr lang="en-GB" sz="1400" dirty="0" smtClean="0">
                <a:latin typeface="Calibri" pitchFamily="34" charset="0"/>
                <a:cs typeface="Calibri" pitchFamily="34" charset="0"/>
              </a:rPr>
              <a:t>– When a system needs to kill a drive and start again, formatting and partitioning a drive means starting again. When a new hard drive for instance needs to be set up, the OS formats it, blanks it of all previous references. Similarly for Disks, memory stick, pen drives etc. a clean start on drives means they work faster, remove corruption and repurpose them.</a:t>
            </a:r>
          </a:p>
          <a:p>
            <a:pPr marL="177800" indent="-177800"/>
            <a:r>
              <a:rPr lang="en-GB" sz="1400" b="1" dirty="0" smtClean="0">
                <a:latin typeface="Calibri" pitchFamily="34" charset="0"/>
                <a:cs typeface="Calibri" pitchFamily="34" charset="0"/>
              </a:rPr>
              <a:t>Other</a:t>
            </a:r>
            <a:r>
              <a:rPr lang="en-GB" sz="1400" dirty="0" smtClean="0">
                <a:latin typeface="Calibri" pitchFamily="34" charset="0"/>
                <a:cs typeface="Calibri" pitchFamily="34" charset="0"/>
              </a:rPr>
              <a:t> – On the Start menu of your machine, for everything you see there are ten things you do not see, programs built into the OS for managing the system. They may never get used but they need to be there just in case, e.g. Bluetooth setup, Printer Configuration, backup and restore, changing Ease of Access, Setting Updates, Setting Remote Access, Power Options etc. Other than the programs you install for specific purposes, the OPS should have everything needed to manage the safety and use of the computer, and if it does not, then the next versions might.</a:t>
            </a:r>
          </a:p>
          <a:p>
            <a:pPr marL="0" lvl="1" indent="0">
              <a:spcBef>
                <a:spcPts val="0"/>
              </a:spcBef>
              <a:buNone/>
            </a:pPr>
            <a:r>
              <a:rPr lang="en-GB" sz="1400" b="1" dirty="0" smtClean="0">
                <a:latin typeface="Calibri" pitchFamily="34" charset="0"/>
              </a:rPr>
              <a:t>P3.2 </a:t>
            </a:r>
            <a:r>
              <a:rPr lang="en-GB" sz="1400" b="1" dirty="0">
                <a:latin typeface="Calibri" pitchFamily="34" charset="0"/>
              </a:rPr>
              <a:t>– Task </a:t>
            </a:r>
            <a:r>
              <a:rPr lang="en-GB" sz="1400" b="1" dirty="0" smtClean="0">
                <a:latin typeface="Calibri" pitchFamily="34" charset="0"/>
              </a:rPr>
              <a:t>15 </a:t>
            </a:r>
            <a:r>
              <a:rPr lang="en-GB" sz="1400" b="1" dirty="0">
                <a:latin typeface="Calibri" pitchFamily="34" charset="0"/>
              </a:rPr>
              <a:t>– </a:t>
            </a:r>
            <a:r>
              <a:rPr lang="en-GB" sz="1400" dirty="0">
                <a:solidFill>
                  <a:schemeClr val="dk1"/>
                </a:solidFill>
                <a:latin typeface="Calibri" pitchFamily="34" charset="0"/>
                <a:cs typeface="Calibri" pitchFamily="34" charset="0"/>
              </a:rPr>
              <a:t>Explain the different </a:t>
            </a:r>
            <a:r>
              <a:rPr lang="en-GB" sz="1400" dirty="0" smtClean="0">
                <a:solidFill>
                  <a:schemeClr val="dk1"/>
                </a:solidFill>
                <a:latin typeface="Calibri" pitchFamily="34" charset="0"/>
                <a:cs typeface="Calibri" pitchFamily="34" charset="0"/>
              </a:rPr>
              <a:t>purposes and options </a:t>
            </a:r>
            <a:r>
              <a:rPr lang="en-GB" sz="1400" dirty="0">
                <a:solidFill>
                  <a:schemeClr val="dk1"/>
                </a:solidFill>
                <a:latin typeface="Calibri" pitchFamily="34" charset="0"/>
                <a:cs typeface="Calibri" pitchFamily="34" charset="0"/>
              </a:rPr>
              <a:t>companies have when it comes to the </a:t>
            </a:r>
            <a:r>
              <a:rPr lang="en-GB" sz="1400" dirty="0" smtClean="0">
                <a:solidFill>
                  <a:schemeClr val="dk1"/>
                </a:solidFill>
                <a:latin typeface="Calibri" pitchFamily="34" charset="0"/>
                <a:cs typeface="Calibri" pitchFamily="34" charset="0"/>
              </a:rPr>
              <a:t>Utility programmes </a:t>
            </a:r>
            <a:r>
              <a:rPr lang="en-GB" sz="1400" dirty="0">
                <a:solidFill>
                  <a:schemeClr val="dk1"/>
                </a:solidFill>
                <a:latin typeface="Calibri" pitchFamily="34" charset="0"/>
                <a:cs typeface="Calibri" pitchFamily="34" charset="0"/>
              </a:rPr>
              <a:t>with the OS with examples</a:t>
            </a:r>
            <a:r>
              <a:rPr lang="en-GB" sz="1400" dirty="0" smtClean="0">
                <a:solidFill>
                  <a:schemeClr val="dk1"/>
                </a:solidFill>
                <a:latin typeface="Calibri" pitchFamily="34" charset="0"/>
                <a:cs typeface="Calibri" pitchFamily="34" charset="0"/>
              </a:rPr>
              <a:t>.</a:t>
            </a:r>
          </a:p>
          <a:p>
            <a:pPr marL="0" lvl="1" indent="0">
              <a:spcBef>
                <a:spcPts val="0"/>
              </a:spcBef>
              <a:buNone/>
            </a:pPr>
            <a:r>
              <a:rPr lang="en-GB" sz="1400" b="1" dirty="0" smtClean="0">
                <a:solidFill>
                  <a:schemeClr val="dk1"/>
                </a:solidFill>
                <a:latin typeface="Calibri" pitchFamily="34" charset="0"/>
                <a:cs typeface="Calibri" pitchFamily="34" charset="0"/>
              </a:rPr>
              <a:t>D1.2 </a:t>
            </a:r>
            <a:r>
              <a:rPr lang="en-GB" sz="1400" b="1" dirty="0">
                <a:solidFill>
                  <a:schemeClr val="dk1"/>
                </a:solidFill>
                <a:latin typeface="Calibri" pitchFamily="34" charset="0"/>
                <a:cs typeface="Calibri" pitchFamily="34" charset="0"/>
              </a:rPr>
              <a:t>– Task </a:t>
            </a:r>
            <a:r>
              <a:rPr lang="en-GB" sz="1400" b="1" dirty="0" smtClean="0">
                <a:solidFill>
                  <a:schemeClr val="dk1"/>
                </a:solidFill>
                <a:latin typeface="Calibri" pitchFamily="34" charset="0"/>
                <a:cs typeface="Calibri" pitchFamily="34" charset="0"/>
              </a:rPr>
              <a:t>16 – </a:t>
            </a:r>
            <a:r>
              <a:rPr lang="en-GB" sz="1400" dirty="0" smtClean="0">
                <a:solidFill>
                  <a:schemeClr val="dk1"/>
                </a:solidFill>
                <a:latin typeface="Calibri" pitchFamily="34" charset="0"/>
                <a:cs typeface="Calibri" pitchFamily="34" charset="0"/>
              </a:rPr>
              <a:t>For a specific business system, i</a:t>
            </a:r>
            <a:r>
              <a:rPr lang="en-GB" sz="1400" dirty="0" smtClean="0">
                <a:latin typeface="Calibri" pitchFamily="34" charset="0"/>
                <a:cs typeface="Calibri" pitchFamily="34" charset="0"/>
              </a:rPr>
              <a:t>dentify </a:t>
            </a:r>
            <a:r>
              <a:rPr lang="en-GB" sz="1400" dirty="0">
                <a:latin typeface="Calibri" pitchFamily="34" charset="0"/>
                <a:cs typeface="Calibri" pitchFamily="34" charset="0"/>
              </a:rPr>
              <a:t>how these </a:t>
            </a:r>
            <a:r>
              <a:rPr lang="en-GB" sz="1400" dirty="0" smtClean="0">
                <a:latin typeface="Calibri" pitchFamily="34" charset="0"/>
                <a:cs typeface="Calibri" pitchFamily="34" charset="0"/>
              </a:rPr>
              <a:t>Utilities </a:t>
            </a:r>
            <a:r>
              <a:rPr lang="en-GB" sz="1400" dirty="0">
                <a:latin typeface="Calibri" pitchFamily="34" charset="0"/>
                <a:cs typeface="Calibri" pitchFamily="34" charset="0"/>
              </a:rPr>
              <a:t>and </a:t>
            </a:r>
            <a:r>
              <a:rPr lang="en-GB" sz="1400" dirty="0" smtClean="0">
                <a:latin typeface="Calibri" pitchFamily="34" charset="0"/>
                <a:cs typeface="Calibri" pitchFamily="34" charset="0"/>
              </a:rPr>
              <a:t>procedures </a:t>
            </a:r>
            <a:r>
              <a:rPr lang="en-GB" sz="1400" dirty="0">
                <a:latin typeface="Calibri" pitchFamily="34" charset="0"/>
                <a:cs typeface="Calibri" pitchFamily="34" charset="0"/>
              </a:rPr>
              <a:t>will improve the performance of computer </a:t>
            </a:r>
            <a:r>
              <a:rPr lang="en-GB" sz="1400" dirty="0" smtClean="0">
                <a:latin typeface="Calibri" pitchFamily="34" charset="0"/>
                <a:cs typeface="Calibri" pitchFamily="34" charset="0"/>
              </a:rPr>
              <a:t>systems.</a:t>
            </a:r>
          </a:p>
          <a:p>
            <a:pPr marL="285750" lvl="1" indent="-285750">
              <a:spcBef>
                <a:spcPts val="0"/>
              </a:spcBef>
            </a:pPr>
            <a:r>
              <a:rPr lang="en-GB" sz="1400" dirty="0" smtClean="0">
                <a:latin typeface="Calibri" pitchFamily="34" charset="0"/>
                <a:cs typeface="Calibri" pitchFamily="34" charset="0"/>
              </a:rPr>
              <a:t>Each </a:t>
            </a:r>
            <a:r>
              <a:rPr lang="en-GB" sz="1400" dirty="0">
                <a:latin typeface="Calibri" pitchFamily="34" charset="0"/>
                <a:cs typeface="Calibri" pitchFamily="34" charset="0"/>
              </a:rPr>
              <a:t>improvement will need to be detailed and clearly linked to a business purpose. </a:t>
            </a:r>
          </a:p>
          <a:p>
            <a:pPr marL="0" lvl="1" indent="0">
              <a:spcBef>
                <a:spcPts val="0"/>
              </a:spcBef>
              <a:buNone/>
            </a:pPr>
            <a:endParaRPr lang="en-GB" sz="1400" dirty="0">
              <a:solidFill>
                <a:schemeClr val="dk1"/>
              </a:solidFill>
              <a:latin typeface="Calibri" pitchFamily="34" charset="0"/>
              <a:cs typeface="Calibri" pitchFamily="34" charset="0"/>
            </a:endParaRPr>
          </a:p>
        </p:txBody>
      </p:sp>
      <p:sp>
        <p:nvSpPr>
          <p:cNvPr id="6" name="Title 2"/>
          <p:cNvSpPr>
            <a:spLocks noGrp="1"/>
          </p:cNvSpPr>
          <p:nvPr>
            <p:ph type="title"/>
          </p:nvPr>
        </p:nvSpPr>
        <p:spPr>
          <a:xfrm>
            <a:off x="179512" y="116632"/>
            <a:ext cx="8733656" cy="360040"/>
          </a:xfrm>
        </p:spPr>
        <p:txBody>
          <a:bodyPr>
            <a:noAutofit/>
          </a:bodyPr>
          <a:lstStyle/>
          <a:p>
            <a:r>
              <a:rPr lang="en-GB" sz="2500" dirty="0" smtClean="0">
                <a:latin typeface="Calibri" pitchFamily="34" charset="0"/>
                <a:cs typeface="Calibri" pitchFamily="34" charset="0"/>
              </a:rPr>
              <a:t>P3.2 – Understanding Computer Components – Software Utilities</a:t>
            </a:r>
            <a:endParaRPr lang="en-GB" sz="2500" dirty="0">
              <a:latin typeface="Calibri" pitchFamily="34" charset="0"/>
              <a:cs typeface="Calibri" pitchFamily="34" charset="0"/>
            </a:endParaRPr>
          </a:p>
        </p:txBody>
      </p:sp>
      <p:graphicFrame>
        <p:nvGraphicFramePr>
          <p:cNvPr id="7" name="Table 6"/>
          <p:cNvGraphicFramePr>
            <a:graphicFrameLocks noGrp="1"/>
          </p:cNvGraphicFramePr>
          <p:nvPr>
            <p:extLst>
              <p:ext uri="{D42A27DB-BD31-4B8C-83A1-F6EECF244321}">
                <p14:modId xmlns:p14="http://schemas.microsoft.com/office/powerpoint/2010/main" val="3511057508"/>
              </p:ext>
            </p:extLst>
          </p:nvPr>
        </p:nvGraphicFramePr>
        <p:xfrm>
          <a:off x="395536" y="6118056"/>
          <a:ext cx="8424936" cy="335280"/>
        </p:xfrm>
        <a:graphic>
          <a:graphicData uri="http://schemas.openxmlformats.org/drawingml/2006/table">
            <a:tbl>
              <a:tblPr firstRow="1" bandRow="1">
                <a:tableStyleId>{5C22544A-7EE6-4342-B048-85BDC9FD1C3A}</a:tableStyleId>
              </a:tblPr>
              <a:tblGrid>
                <a:gridCol w="2106234"/>
                <a:gridCol w="1638182"/>
                <a:gridCol w="2574286"/>
                <a:gridCol w="2106234"/>
              </a:tblGrid>
              <a:tr h="216024">
                <a:tc>
                  <a:txBody>
                    <a:bodyPr/>
                    <a:lstStyle/>
                    <a:p>
                      <a:pPr algn="ctr"/>
                      <a:r>
                        <a:rPr lang="en-GB" sz="1600" dirty="0" err="1" smtClean="0"/>
                        <a:t>Deframentation</a:t>
                      </a:r>
                      <a:endParaRPr lang="en-GB" sz="1600" dirty="0"/>
                    </a:p>
                  </a:txBody>
                  <a:tcPr/>
                </a:tc>
                <a:tc>
                  <a:txBody>
                    <a:bodyPr/>
                    <a:lstStyle/>
                    <a:p>
                      <a:pPr algn="ctr"/>
                      <a:r>
                        <a:rPr lang="en-GB" sz="1600" dirty="0" smtClean="0"/>
                        <a:t>Housekeeping</a:t>
                      </a:r>
                      <a:endParaRPr lang="en-GB" sz="1600" dirty="0"/>
                    </a:p>
                  </a:txBody>
                  <a:tcPr/>
                </a:tc>
                <a:tc>
                  <a:txBody>
                    <a:bodyPr/>
                    <a:lstStyle/>
                    <a:p>
                      <a:pPr algn="ctr"/>
                      <a:r>
                        <a:rPr lang="en-GB" sz="1600" dirty="0" smtClean="0"/>
                        <a:t>Drive Formatting</a:t>
                      </a:r>
                      <a:endParaRPr lang="en-GB" sz="1600" dirty="0"/>
                    </a:p>
                  </a:txBody>
                  <a:tcPr/>
                </a:tc>
                <a:tc>
                  <a:txBody>
                    <a:bodyPr/>
                    <a:lstStyle/>
                    <a:p>
                      <a:pPr algn="ctr"/>
                      <a:r>
                        <a:rPr lang="en-GB" sz="1600" dirty="0" smtClean="0"/>
                        <a:t>Other</a:t>
                      </a:r>
                      <a:endParaRPr lang="en-GB" sz="1600" dirty="0"/>
                    </a:p>
                  </a:txBody>
                  <a:tcPr/>
                </a:tc>
              </a:tr>
            </a:tbl>
          </a:graphicData>
        </a:graphic>
      </p:graphicFrame>
    </p:spTree>
    <p:extLst>
      <p:ext uri="{BB962C8B-B14F-4D97-AF65-F5344CB8AC3E}">
        <p14:creationId xmlns:p14="http://schemas.microsoft.com/office/powerpoint/2010/main" val="2903992486"/>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79512" y="620688"/>
            <a:ext cx="8784976" cy="5760640"/>
          </a:xfrm>
        </p:spPr>
        <p:txBody>
          <a:bodyPr>
            <a:noAutofit/>
          </a:bodyPr>
          <a:lstStyle/>
          <a:p>
            <a:pPr marL="0" lvl="1" indent="0">
              <a:spcBef>
                <a:spcPts val="0"/>
              </a:spcBef>
              <a:buNone/>
            </a:pPr>
            <a:r>
              <a:rPr lang="en-GB" sz="1400" b="1" dirty="0">
                <a:latin typeface="Calibri" pitchFamily="34" charset="0"/>
                <a:cs typeface="Calibri" pitchFamily="34" charset="0"/>
              </a:rPr>
              <a:t>P1.1 – Task 01 – </a:t>
            </a:r>
            <a:r>
              <a:rPr lang="en-GB" sz="1400" dirty="0">
                <a:latin typeface="Calibri" pitchFamily="34" charset="0"/>
                <a:cs typeface="Calibri" pitchFamily="34" charset="0"/>
              </a:rPr>
              <a:t>Introduce the principles, concepts and purpose of Computer Systems.</a:t>
            </a:r>
          </a:p>
          <a:p>
            <a:pPr marL="0" lvl="1" indent="0">
              <a:spcBef>
                <a:spcPts val="0"/>
              </a:spcBef>
              <a:buNone/>
            </a:pPr>
            <a:r>
              <a:rPr lang="en-GB" sz="1400" b="1" dirty="0">
                <a:latin typeface="Calibri" pitchFamily="34" charset="0"/>
                <a:cs typeface="Calibri" pitchFamily="34" charset="0"/>
              </a:rPr>
              <a:t>P1.2 – Task 02 – </a:t>
            </a:r>
            <a:r>
              <a:rPr lang="en-GB" sz="1400" dirty="0">
                <a:latin typeface="Calibri" pitchFamily="34" charset="0"/>
                <a:cs typeface="Calibri" pitchFamily="34" charset="0"/>
              </a:rPr>
              <a:t>Create a User Guide that </a:t>
            </a:r>
            <a:r>
              <a:rPr lang="en-GB" sz="1400" dirty="0">
                <a:solidFill>
                  <a:schemeClr val="dk1"/>
                </a:solidFill>
                <a:latin typeface="Calibri" pitchFamily="34" charset="0"/>
                <a:cs typeface="Calibri" pitchFamily="34" charset="0"/>
              </a:rPr>
              <a:t>explains the forms, function and varieties of computer hardware components </a:t>
            </a:r>
          </a:p>
          <a:p>
            <a:pPr marL="0" lvl="1" indent="0">
              <a:spcBef>
                <a:spcPts val="0"/>
              </a:spcBef>
              <a:buNone/>
            </a:pPr>
            <a:r>
              <a:rPr lang="en-GB" sz="1400" b="1" dirty="0">
                <a:latin typeface="Calibri" pitchFamily="34" charset="0"/>
                <a:cs typeface="Calibri" pitchFamily="34" charset="0"/>
              </a:rPr>
              <a:t>P1.3 – Task 03 – </a:t>
            </a:r>
            <a:r>
              <a:rPr lang="en-GB" sz="1400" dirty="0">
                <a:latin typeface="Calibri" pitchFamily="34" charset="0"/>
                <a:cs typeface="Calibri" pitchFamily="34" charset="0"/>
              </a:rPr>
              <a:t>Create a User Guide that </a:t>
            </a:r>
            <a:r>
              <a:rPr lang="en-GB" sz="1400" dirty="0">
                <a:solidFill>
                  <a:schemeClr val="dk1"/>
                </a:solidFill>
                <a:latin typeface="Calibri" pitchFamily="34" charset="0"/>
                <a:cs typeface="Calibri" pitchFamily="34" charset="0"/>
              </a:rPr>
              <a:t>explains the forms, function and varieties of output components.</a:t>
            </a:r>
          </a:p>
          <a:p>
            <a:pPr marL="0" lvl="1" indent="0">
              <a:spcBef>
                <a:spcPts val="0"/>
              </a:spcBef>
              <a:buNone/>
            </a:pPr>
            <a:r>
              <a:rPr lang="en-GB" sz="1400" b="1" dirty="0">
                <a:latin typeface="Calibri" pitchFamily="34" charset="0"/>
                <a:cs typeface="Calibri" pitchFamily="34" charset="0"/>
              </a:rPr>
              <a:t>P1.4 – Task 04 – </a:t>
            </a:r>
            <a:r>
              <a:rPr lang="en-GB" sz="1400" dirty="0">
                <a:latin typeface="Calibri" pitchFamily="34" charset="0"/>
                <a:cs typeface="Calibri" pitchFamily="34" charset="0"/>
              </a:rPr>
              <a:t>Create a User Guide that </a:t>
            </a:r>
            <a:r>
              <a:rPr lang="en-GB" sz="1400" dirty="0">
                <a:solidFill>
                  <a:schemeClr val="dk1"/>
                </a:solidFill>
                <a:latin typeface="Calibri" pitchFamily="34" charset="0"/>
                <a:cs typeface="Calibri" pitchFamily="34" charset="0"/>
              </a:rPr>
              <a:t>explains the forms, function and varieties of input devices.</a:t>
            </a:r>
          </a:p>
          <a:p>
            <a:pPr marL="0" lvl="1" indent="0">
              <a:spcBef>
                <a:spcPts val="0"/>
              </a:spcBef>
              <a:buNone/>
            </a:pPr>
            <a:r>
              <a:rPr lang="en-GB" sz="1400" b="1" dirty="0">
                <a:latin typeface="Calibri" pitchFamily="34" charset="0"/>
              </a:rPr>
              <a:t>P1.5 – Task 05 –</a:t>
            </a:r>
            <a:r>
              <a:rPr lang="en-GB" sz="1400" dirty="0">
                <a:latin typeface="Calibri" pitchFamily="34" charset="0"/>
              </a:rPr>
              <a:t> Create a User Guide that explains the forms, function and varieties of cabling for a System Setup.</a:t>
            </a:r>
          </a:p>
          <a:p>
            <a:pPr marL="0" lvl="1" indent="0">
              <a:spcBef>
                <a:spcPts val="0"/>
              </a:spcBef>
              <a:buNone/>
            </a:pPr>
            <a:r>
              <a:rPr lang="en-GB" sz="1400" b="1" dirty="0">
                <a:latin typeface="Calibri" pitchFamily="34" charset="0"/>
              </a:rPr>
              <a:t>M1.1 – Task 06 –</a:t>
            </a:r>
            <a:r>
              <a:rPr lang="en-GB" sz="1400" dirty="0">
                <a:latin typeface="Calibri" pitchFamily="34" charset="0"/>
              </a:rPr>
              <a:t> Create a User Guide that explains the forms, function and varieties of different Backup Storage options for a System Setup including suitability for different systems and costs.</a:t>
            </a:r>
          </a:p>
          <a:p>
            <a:pPr marL="0" lvl="1" indent="0">
              <a:spcBef>
                <a:spcPts val="0"/>
              </a:spcBef>
              <a:buNone/>
            </a:pPr>
            <a:r>
              <a:rPr lang="en-GB" sz="1400" b="1" dirty="0">
                <a:solidFill>
                  <a:schemeClr val="dk1"/>
                </a:solidFill>
                <a:latin typeface="Calibri" pitchFamily="34" charset="0"/>
                <a:cs typeface="Calibri" pitchFamily="34" charset="0"/>
              </a:rPr>
              <a:t>M1.2 – Task 07 – </a:t>
            </a:r>
            <a:r>
              <a:rPr lang="en-GB" sz="1400" dirty="0">
                <a:solidFill>
                  <a:schemeClr val="dk1"/>
                </a:solidFill>
                <a:latin typeface="Calibri" pitchFamily="34" charset="0"/>
                <a:cs typeface="Calibri" pitchFamily="34" charset="0"/>
              </a:rPr>
              <a:t>Using the table, compare the different backing storages available and outline the positive and negative aspects of each.</a:t>
            </a:r>
            <a:endParaRPr lang="en-GB" sz="1400" dirty="0">
              <a:latin typeface="Calibri" pitchFamily="34" charset="0"/>
              <a:cs typeface="Calibri" pitchFamily="34" charset="0"/>
            </a:endParaRPr>
          </a:p>
          <a:p>
            <a:pPr marL="0" indent="0">
              <a:spcBef>
                <a:spcPts val="0"/>
              </a:spcBef>
              <a:buNone/>
            </a:pPr>
            <a:r>
              <a:rPr lang="en-GB" sz="1400" b="1" dirty="0">
                <a:latin typeface="Calibri" pitchFamily="34" charset="0"/>
              </a:rPr>
              <a:t>P2.1 – Task 08 – </a:t>
            </a:r>
            <a:r>
              <a:rPr lang="en-GB" sz="1400" dirty="0">
                <a:solidFill>
                  <a:schemeClr val="dk1"/>
                </a:solidFill>
                <a:latin typeface="Calibri" pitchFamily="34" charset="0"/>
                <a:cs typeface="Calibri" pitchFamily="34" charset="0"/>
              </a:rPr>
              <a:t>Explain the purpose and outline the functions of operating systems with examples.</a:t>
            </a:r>
          </a:p>
          <a:p>
            <a:pPr marL="0" indent="0">
              <a:spcBef>
                <a:spcPts val="0"/>
              </a:spcBef>
              <a:buNone/>
            </a:pPr>
            <a:r>
              <a:rPr lang="en-GB" sz="1400" b="1" dirty="0">
                <a:solidFill>
                  <a:schemeClr val="dk1"/>
                </a:solidFill>
                <a:latin typeface="Calibri" pitchFamily="34" charset="0"/>
                <a:cs typeface="Calibri" pitchFamily="34" charset="0"/>
              </a:rPr>
              <a:t>P2.2 – Task 09 - </a:t>
            </a:r>
            <a:r>
              <a:rPr lang="en-GB" sz="1400" dirty="0">
                <a:latin typeface="Calibri" pitchFamily="34" charset="0"/>
                <a:cs typeface="Calibri" pitchFamily="34" charset="0"/>
              </a:rPr>
              <a:t>Compares different types of operating systems and the purpose of their different features.</a:t>
            </a:r>
            <a:endParaRPr lang="en-GB" sz="1400" dirty="0">
              <a:latin typeface="Calibri" pitchFamily="34" charset="0"/>
            </a:endParaRPr>
          </a:p>
          <a:p>
            <a:pPr marL="0" lvl="1" indent="0">
              <a:spcBef>
                <a:spcPts val="0"/>
              </a:spcBef>
              <a:buNone/>
            </a:pPr>
            <a:r>
              <a:rPr lang="en-GB" sz="1400" b="1" dirty="0">
                <a:latin typeface="Calibri" pitchFamily="34" charset="0"/>
              </a:rPr>
              <a:t>P2.3 – Task 10 – </a:t>
            </a:r>
            <a:r>
              <a:rPr lang="en-GB" sz="1400" dirty="0">
                <a:solidFill>
                  <a:schemeClr val="dk1"/>
                </a:solidFill>
                <a:latin typeface="Calibri" pitchFamily="34" charset="0"/>
                <a:cs typeface="Calibri" pitchFamily="34" charset="0"/>
              </a:rPr>
              <a:t>Explain the purpose and outline the functions of operating systems when it comes to File Management, Security, System Management and Device Drivers with examples.</a:t>
            </a:r>
          </a:p>
          <a:p>
            <a:pPr marL="0" lvl="1" indent="0">
              <a:spcBef>
                <a:spcPts val="0"/>
              </a:spcBef>
              <a:buNone/>
            </a:pPr>
            <a:r>
              <a:rPr lang="en-GB" sz="1400" b="1" dirty="0">
                <a:latin typeface="Calibri" pitchFamily="34" charset="0"/>
              </a:rPr>
              <a:t>P2.4 – Task 11 – </a:t>
            </a:r>
            <a:r>
              <a:rPr lang="en-GB" sz="1400" dirty="0">
                <a:solidFill>
                  <a:schemeClr val="dk1"/>
                </a:solidFill>
                <a:latin typeface="Calibri" pitchFamily="34" charset="0"/>
                <a:cs typeface="Calibri" pitchFamily="34" charset="0"/>
              </a:rPr>
              <a:t>Explain the purpose and outline the functions of operating systems when it comes to GUI and CLI with examples.</a:t>
            </a:r>
          </a:p>
          <a:p>
            <a:pPr marL="0" lvl="1" indent="0">
              <a:spcBef>
                <a:spcPts val="0"/>
              </a:spcBef>
              <a:buNone/>
            </a:pPr>
            <a:r>
              <a:rPr lang="en-GB" sz="1400" b="1" dirty="0" smtClean="0">
                <a:latin typeface="Calibri" pitchFamily="34" charset="0"/>
              </a:rPr>
              <a:t>P2.5 </a:t>
            </a:r>
            <a:r>
              <a:rPr lang="en-GB" sz="1400" b="1" dirty="0">
                <a:latin typeface="Calibri" pitchFamily="34" charset="0"/>
              </a:rPr>
              <a:t>– Task </a:t>
            </a:r>
            <a:r>
              <a:rPr lang="en-GB" sz="1400" b="1" dirty="0" smtClean="0">
                <a:latin typeface="Calibri" pitchFamily="34" charset="0"/>
              </a:rPr>
              <a:t>12 </a:t>
            </a:r>
            <a:r>
              <a:rPr lang="en-GB" sz="1400" b="1" dirty="0">
                <a:latin typeface="Calibri" pitchFamily="34" charset="0"/>
              </a:rPr>
              <a:t>– </a:t>
            </a:r>
            <a:r>
              <a:rPr lang="en-GB" sz="1400" dirty="0">
                <a:solidFill>
                  <a:schemeClr val="dk1"/>
                </a:solidFill>
                <a:latin typeface="Calibri" pitchFamily="34" charset="0"/>
                <a:cs typeface="Calibri" pitchFamily="34" charset="0"/>
              </a:rPr>
              <a:t>Explain the different considerations companies have when it comes to the choice of OS on Systems with examples.</a:t>
            </a:r>
          </a:p>
          <a:p>
            <a:pPr marL="0" lvl="1" indent="0">
              <a:spcBef>
                <a:spcPts val="0"/>
              </a:spcBef>
              <a:buNone/>
            </a:pPr>
            <a:r>
              <a:rPr lang="en-GB" sz="1400" b="1" dirty="0" smtClean="0">
                <a:latin typeface="Calibri" pitchFamily="34" charset="0"/>
              </a:rPr>
              <a:t>P3.1 </a:t>
            </a:r>
            <a:r>
              <a:rPr lang="en-GB" sz="1400" b="1" dirty="0">
                <a:latin typeface="Calibri" pitchFamily="34" charset="0"/>
              </a:rPr>
              <a:t>– Task </a:t>
            </a:r>
            <a:r>
              <a:rPr lang="en-GB" sz="1400" b="1" dirty="0" smtClean="0">
                <a:latin typeface="Calibri" pitchFamily="34" charset="0"/>
              </a:rPr>
              <a:t>13 </a:t>
            </a:r>
            <a:r>
              <a:rPr lang="en-GB" sz="1400" b="1" dirty="0">
                <a:latin typeface="Calibri" pitchFamily="34" charset="0"/>
              </a:rPr>
              <a:t>– </a:t>
            </a:r>
            <a:r>
              <a:rPr lang="en-GB" sz="1400" dirty="0">
                <a:solidFill>
                  <a:schemeClr val="dk1"/>
                </a:solidFill>
                <a:latin typeface="Calibri" pitchFamily="34" charset="0"/>
                <a:cs typeface="Calibri" pitchFamily="34" charset="0"/>
              </a:rPr>
              <a:t>Explain the different considerations companies have when it comes to the Security options with the OS with examples.</a:t>
            </a:r>
          </a:p>
          <a:p>
            <a:pPr marL="0" lvl="1" indent="0">
              <a:spcBef>
                <a:spcPts val="0"/>
              </a:spcBef>
              <a:buNone/>
            </a:pPr>
            <a:r>
              <a:rPr lang="en-GB" sz="1400" b="1" dirty="0">
                <a:solidFill>
                  <a:schemeClr val="dk1"/>
                </a:solidFill>
                <a:latin typeface="Calibri" pitchFamily="34" charset="0"/>
                <a:cs typeface="Calibri" pitchFamily="34" charset="0"/>
              </a:rPr>
              <a:t>D1.1 – Task </a:t>
            </a:r>
            <a:r>
              <a:rPr lang="en-GB" sz="1400" b="1" dirty="0" smtClean="0">
                <a:solidFill>
                  <a:schemeClr val="dk1"/>
                </a:solidFill>
                <a:latin typeface="Calibri" pitchFamily="34" charset="0"/>
                <a:cs typeface="Calibri" pitchFamily="34" charset="0"/>
              </a:rPr>
              <a:t>14 </a:t>
            </a:r>
            <a:r>
              <a:rPr lang="en-GB" sz="1400" b="1" dirty="0">
                <a:solidFill>
                  <a:schemeClr val="dk1"/>
                </a:solidFill>
                <a:latin typeface="Calibri" pitchFamily="34" charset="0"/>
                <a:cs typeface="Calibri" pitchFamily="34" charset="0"/>
              </a:rPr>
              <a:t>- </a:t>
            </a:r>
            <a:r>
              <a:rPr lang="en-GB" sz="1400" dirty="0">
                <a:solidFill>
                  <a:schemeClr val="dk1"/>
                </a:solidFill>
                <a:latin typeface="Calibri" pitchFamily="34" charset="0"/>
                <a:cs typeface="Calibri" pitchFamily="34" charset="0"/>
              </a:rPr>
              <a:t>For a specific business system, i</a:t>
            </a:r>
            <a:r>
              <a:rPr lang="en-GB" sz="1400" dirty="0">
                <a:latin typeface="Calibri" pitchFamily="34" charset="0"/>
                <a:cs typeface="Calibri" pitchFamily="34" charset="0"/>
              </a:rPr>
              <a:t>dentify how these security utilities and protocols will improve the performance of computer systems.</a:t>
            </a:r>
          </a:p>
          <a:p>
            <a:pPr marL="0" lvl="1" indent="0">
              <a:spcBef>
                <a:spcPts val="0"/>
              </a:spcBef>
              <a:buNone/>
            </a:pPr>
            <a:r>
              <a:rPr lang="en-GB" sz="1400" b="1" dirty="0" smtClean="0">
                <a:latin typeface="Calibri" pitchFamily="34" charset="0"/>
              </a:rPr>
              <a:t>P3.2 </a:t>
            </a:r>
            <a:r>
              <a:rPr lang="en-GB" sz="1400" b="1" dirty="0">
                <a:latin typeface="Calibri" pitchFamily="34" charset="0"/>
              </a:rPr>
              <a:t>– Task </a:t>
            </a:r>
            <a:r>
              <a:rPr lang="en-GB" sz="1400" b="1" dirty="0" smtClean="0">
                <a:latin typeface="Calibri" pitchFamily="34" charset="0"/>
              </a:rPr>
              <a:t>15 </a:t>
            </a:r>
            <a:r>
              <a:rPr lang="en-GB" sz="1400" b="1" dirty="0">
                <a:latin typeface="Calibri" pitchFamily="34" charset="0"/>
              </a:rPr>
              <a:t>– </a:t>
            </a:r>
            <a:r>
              <a:rPr lang="en-GB" sz="1400" dirty="0">
                <a:solidFill>
                  <a:schemeClr val="dk1"/>
                </a:solidFill>
                <a:latin typeface="Calibri" pitchFamily="34" charset="0"/>
                <a:cs typeface="Calibri" pitchFamily="34" charset="0"/>
              </a:rPr>
              <a:t>Explain the different purposes and options companies have when it comes to the Utility programmes with the OS with examples.</a:t>
            </a:r>
          </a:p>
          <a:p>
            <a:pPr marL="0" lvl="1" indent="0">
              <a:spcBef>
                <a:spcPts val="0"/>
              </a:spcBef>
              <a:buNone/>
            </a:pPr>
            <a:r>
              <a:rPr lang="en-GB" sz="1400" b="1" dirty="0">
                <a:solidFill>
                  <a:schemeClr val="dk1"/>
                </a:solidFill>
                <a:latin typeface="Calibri" pitchFamily="34" charset="0"/>
                <a:cs typeface="Calibri" pitchFamily="34" charset="0"/>
              </a:rPr>
              <a:t>D1.2 – Task </a:t>
            </a:r>
            <a:r>
              <a:rPr lang="en-GB" sz="1400" b="1" dirty="0" smtClean="0">
                <a:solidFill>
                  <a:schemeClr val="dk1"/>
                </a:solidFill>
                <a:latin typeface="Calibri" pitchFamily="34" charset="0"/>
                <a:cs typeface="Calibri" pitchFamily="34" charset="0"/>
              </a:rPr>
              <a:t>16 </a:t>
            </a:r>
            <a:r>
              <a:rPr lang="en-GB" sz="1400" b="1" dirty="0">
                <a:solidFill>
                  <a:schemeClr val="dk1"/>
                </a:solidFill>
                <a:latin typeface="Calibri" pitchFamily="34" charset="0"/>
                <a:cs typeface="Calibri" pitchFamily="34" charset="0"/>
              </a:rPr>
              <a:t>– </a:t>
            </a:r>
            <a:r>
              <a:rPr lang="en-GB" sz="1400" dirty="0">
                <a:solidFill>
                  <a:schemeClr val="dk1"/>
                </a:solidFill>
                <a:latin typeface="Calibri" pitchFamily="34" charset="0"/>
                <a:cs typeface="Calibri" pitchFamily="34" charset="0"/>
              </a:rPr>
              <a:t>For a specific business system, i</a:t>
            </a:r>
            <a:r>
              <a:rPr lang="en-GB" sz="1400" dirty="0">
                <a:latin typeface="Calibri" pitchFamily="34" charset="0"/>
                <a:cs typeface="Calibri" pitchFamily="34" charset="0"/>
              </a:rPr>
              <a:t>dentify how these Utilities and procedures will improve the performance of computer systems.</a:t>
            </a:r>
          </a:p>
        </p:txBody>
      </p:sp>
      <p:sp>
        <p:nvSpPr>
          <p:cNvPr id="17" name="Title 2"/>
          <p:cNvSpPr>
            <a:spLocks noGrp="1"/>
          </p:cNvSpPr>
          <p:nvPr>
            <p:ph type="title"/>
          </p:nvPr>
        </p:nvSpPr>
        <p:spPr>
          <a:xfrm>
            <a:off x="179512" y="188640"/>
            <a:ext cx="8733656" cy="360040"/>
          </a:xfrm>
        </p:spPr>
        <p:txBody>
          <a:bodyPr>
            <a:noAutofit/>
          </a:bodyPr>
          <a:lstStyle/>
          <a:p>
            <a:r>
              <a:rPr lang="en-GB" sz="3600" dirty="0" smtClean="0"/>
              <a:t>LO1 - Assessment </a:t>
            </a:r>
            <a:r>
              <a:rPr lang="en-GB" sz="3600" dirty="0"/>
              <a:t>Task </a:t>
            </a:r>
            <a:r>
              <a:rPr lang="en-GB" sz="3600" dirty="0" smtClean="0"/>
              <a:t>List</a:t>
            </a:r>
            <a:endParaRPr lang="en-GB" sz="3200" dirty="0"/>
          </a:p>
        </p:txBody>
      </p:sp>
    </p:spTree>
    <p:extLst>
      <p:ext uri="{BB962C8B-B14F-4D97-AF65-F5344CB8AC3E}">
        <p14:creationId xmlns:p14="http://schemas.microsoft.com/office/powerpoint/2010/main" val="326145002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79512" y="764704"/>
            <a:ext cx="8784976" cy="5544616"/>
          </a:xfrm>
        </p:spPr>
        <p:txBody>
          <a:bodyPr>
            <a:noAutofit/>
          </a:bodyPr>
          <a:lstStyle/>
          <a:p>
            <a:pPr marL="109728" indent="0">
              <a:buNone/>
            </a:pPr>
            <a:r>
              <a:rPr lang="en-GB" sz="2000" b="1" dirty="0">
                <a:latin typeface="Calibri" pitchFamily="34" charset="0"/>
                <a:cs typeface="Calibri" pitchFamily="34" charset="0"/>
              </a:rPr>
              <a:t>Assessment Criteria </a:t>
            </a:r>
            <a:r>
              <a:rPr lang="en-GB" sz="2000" b="1" dirty="0" smtClean="0">
                <a:latin typeface="Calibri" pitchFamily="34" charset="0"/>
                <a:cs typeface="Calibri" pitchFamily="34" charset="0"/>
              </a:rPr>
              <a:t>P3</a:t>
            </a:r>
            <a:endParaRPr lang="en-GB" sz="2000" b="1" dirty="0">
              <a:latin typeface="Calibri" pitchFamily="34" charset="0"/>
              <a:cs typeface="Calibri" pitchFamily="34" charset="0"/>
            </a:endParaRPr>
          </a:p>
          <a:p>
            <a:r>
              <a:rPr lang="en-GB" sz="2000" dirty="0" smtClean="0">
                <a:latin typeface="Calibri" pitchFamily="34" charset="0"/>
                <a:cs typeface="Calibri" pitchFamily="34" charset="0"/>
              </a:rPr>
              <a:t>Learners </a:t>
            </a:r>
            <a:r>
              <a:rPr lang="en-GB" sz="2000" dirty="0">
                <a:latin typeface="Calibri" pitchFamily="34" charset="0"/>
                <a:cs typeface="Calibri" pitchFamily="34" charset="0"/>
              </a:rPr>
              <a:t>should consider a range of different software utilities and their findings could be presented in a table; they must include at least two examples from each category of software utility: </a:t>
            </a:r>
          </a:p>
          <a:p>
            <a:pPr marL="728663" indent="-255588"/>
            <a:r>
              <a:rPr lang="en-GB" sz="2000" dirty="0">
                <a:latin typeface="Calibri" pitchFamily="34" charset="0"/>
                <a:cs typeface="Calibri" pitchFamily="34" charset="0"/>
              </a:rPr>
              <a:t>security, </a:t>
            </a:r>
          </a:p>
          <a:p>
            <a:pPr marL="728663" indent="-255588"/>
            <a:r>
              <a:rPr lang="en-GB" sz="2000" dirty="0">
                <a:latin typeface="Calibri" pitchFamily="34" charset="0"/>
                <a:cs typeface="Calibri" pitchFamily="34" charset="0"/>
              </a:rPr>
              <a:t>clean up tools, </a:t>
            </a:r>
          </a:p>
          <a:p>
            <a:pPr marL="728663" indent="-255588"/>
            <a:r>
              <a:rPr lang="en-GB" sz="2000" dirty="0">
                <a:latin typeface="Calibri" pitchFamily="34" charset="0"/>
                <a:cs typeface="Calibri" pitchFamily="34" charset="0"/>
              </a:rPr>
              <a:t>drives formatting </a:t>
            </a:r>
          </a:p>
          <a:p>
            <a:r>
              <a:rPr lang="en-GB" sz="2000" dirty="0">
                <a:latin typeface="Calibri" pitchFamily="34" charset="0"/>
                <a:cs typeface="Calibri" pitchFamily="34" charset="0"/>
              </a:rPr>
              <a:t>and must also include a rationale explaining why the software is fit for an identified purpose. </a:t>
            </a:r>
          </a:p>
          <a:p>
            <a:pPr marL="109728" indent="0">
              <a:buNone/>
            </a:pPr>
            <a:r>
              <a:rPr lang="en-GB" sz="2000" b="1" dirty="0">
                <a:latin typeface="Calibri" pitchFamily="34" charset="0"/>
                <a:cs typeface="Calibri" pitchFamily="34" charset="0"/>
              </a:rPr>
              <a:t>Assessment Criteria </a:t>
            </a:r>
            <a:r>
              <a:rPr lang="en-GB" sz="2000" b="1" dirty="0" smtClean="0">
                <a:latin typeface="Calibri" pitchFamily="34" charset="0"/>
                <a:cs typeface="Calibri" pitchFamily="34" charset="0"/>
              </a:rPr>
              <a:t>D1</a:t>
            </a:r>
            <a:endParaRPr lang="en-GB" sz="2000" b="1" dirty="0">
              <a:latin typeface="Calibri" pitchFamily="34" charset="0"/>
              <a:cs typeface="Calibri" pitchFamily="34" charset="0"/>
            </a:endParaRPr>
          </a:p>
          <a:p>
            <a:r>
              <a:rPr lang="en-GB" sz="2000" dirty="0" smtClean="0">
                <a:latin typeface="Calibri" pitchFamily="34" charset="0"/>
                <a:cs typeface="Calibri" pitchFamily="34" charset="0"/>
              </a:rPr>
              <a:t>Learners </a:t>
            </a:r>
            <a:r>
              <a:rPr lang="en-GB" sz="2000" dirty="0">
                <a:latin typeface="Calibri" pitchFamily="34" charset="0"/>
                <a:cs typeface="Calibri" pitchFamily="34" charset="0"/>
              </a:rPr>
              <a:t>must produce evidence that they have considered the benefits of software utilities and identified how these utilities will improve the performance of computer systems. This can be an extension of P3 where learners have explained why the software would be used for a purpose. This could be presented in the form of a report or a table with explanatory notes and each improvement will need to be detailed and clearly linked to a business purpose. </a:t>
            </a:r>
          </a:p>
        </p:txBody>
      </p:sp>
      <p:sp>
        <p:nvSpPr>
          <p:cNvPr id="3" name="Title 2"/>
          <p:cNvSpPr>
            <a:spLocks noGrp="1"/>
          </p:cNvSpPr>
          <p:nvPr>
            <p:ph type="title"/>
          </p:nvPr>
        </p:nvSpPr>
        <p:spPr>
          <a:xfrm>
            <a:off x="179512" y="116632"/>
            <a:ext cx="8784976" cy="648072"/>
          </a:xfrm>
        </p:spPr>
        <p:txBody>
          <a:bodyPr>
            <a:normAutofit/>
          </a:bodyPr>
          <a:lstStyle/>
          <a:p>
            <a:r>
              <a:rPr lang="en-GB" sz="3200" dirty="0" smtClean="0"/>
              <a:t>LO1 - Assessment Criteria P3 and D1</a:t>
            </a:r>
            <a:endParaRPr lang="en-GB" sz="3200" dirty="0"/>
          </a:p>
        </p:txBody>
      </p:sp>
    </p:spTree>
    <p:extLst>
      <p:ext uri="{BB962C8B-B14F-4D97-AF65-F5344CB8AC3E}">
        <p14:creationId xmlns:p14="http://schemas.microsoft.com/office/powerpoint/2010/main" val="120316253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79512" y="692696"/>
            <a:ext cx="8784976" cy="5760641"/>
          </a:xfrm>
        </p:spPr>
        <p:txBody>
          <a:bodyPr>
            <a:noAutofit/>
          </a:bodyPr>
          <a:lstStyle/>
          <a:p>
            <a:pPr marL="252413" indent="-252413"/>
            <a:r>
              <a:rPr lang="en-GB" sz="2400" dirty="0" smtClean="0">
                <a:latin typeface="Calibri" pitchFamily="34" charset="0"/>
                <a:cs typeface="Calibri" pitchFamily="34" charset="0"/>
              </a:rPr>
              <a:t>To </a:t>
            </a:r>
            <a:r>
              <a:rPr lang="en-GB" sz="2400" dirty="0">
                <a:latin typeface="Calibri" pitchFamily="34" charset="0"/>
                <a:cs typeface="Calibri" pitchFamily="34" charset="0"/>
              </a:rPr>
              <a:t>introduce the unit the tutor should provide brief presentations on the different areas in learning outcome 1. The areas would be internal system components, peripherals, backing storage, operating systems and software utilities. The learners should then explore, investigate and analyse these areas including any of the new technologies. This could be done as groups taking one topic each and reporting back giving examples or purpose, options and usage identifying these to the group. Learners should experience other operating systems besides Microsoft Windows, this may be through alternative technologies such as mobile devices or research but they should be able to compare and understand the differences. These activities could lead to the creation of a manual, leaflet or guide on the various devices and software, to be presented to the wider group. </a:t>
            </a:r>
          </a:p>
        </p:txBody>
      </p:sp>
      <p:sp>
        <p:nvSpPr>
          <p:cNvPr id="3" name="Title 2"/>
          <p:cNvSpPr>
            <a:spLocks noGrp="1"/>
          </p:cNvSpPr>
          <p:nvPr>
            <p:ph type="title"/>
          </p:nvPr>
        </p:nvSpPr>
        <p:spPr>
          <a:xfrm>
            <a:off x="230832" y="116632"/>
            <a:ext cx="8733656" cy="504056"/>
          </a:xfrm>
        </p:spPr>
        <p:txBody>
          <a:bodyPr>
            <a:noAutofit/>
          </a:bodyPr>
          <a:lstStyle/>
          <a:p>
            <a:r>
              <a:rPr lang="en-GB" sz="2400" dirty="0" smtClean="0">
                <a:latin typeface="Calibri" pitchFamily="34" charset="0"/>
                <a:cs typeface="Calibri" pitchFamily="34" charset="0"/>
              </a:rPr>
              <a:t>LO1 -  </a:t>
            </a:r>
            <a:r>
              <a:rPr lang="en-GB" sz="2400" dirty="0">
                <a:latin typeface="Calibri" pitchFamily="34" charset="0"/>
                <a:cs typeface="Calibri" pitchFamily="34" charset="0"/>
              </a:rPr>
              <a:t>Understand the Components of Computer Systems </a:t>
            </a:r>
            <a:r>
              <a:rPr lang="en-GB" sz="2400" dirty="0" smtClean="0">
                <a:latin typeface="Calibri" pitchFamily="34" charset="0"/>
                <a:cs typeface="Calibri" pitchFamily="34" charset="0"/>
              </a:rPr>
              <a:t>- Scenario</a:t>
            </a:r>
            <a:endParaRPr lang="en-GB" sz="2400" dirty="0">
              <a:latin typeface="Calibri" pitchFamily="34" charset="0"/>
              <a:cs typeface="Calibri" pitchFamily="34" charset="0"/>
            </a:endParaRPr>
          </a:p>
        </p:txBody>
      </p:sp>
    </p:spTree>
    <p:extLst>
      <p:ext uri="{BB962C8B-B14F-4D97-AF65-F5344CB8AC3E}">
        <p14:creationId xmlns:p14="http://schemas.microsoft.com/office/powerpoint/2010/main" val="283138498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07504" y="620688"/>
            <a:ext cx="8928992" cy="5760640"/>
          </a:xfrm>
        </p:spPr>
        <p:txBody>
          <a:bodyPr>
            <a:noAutofit/>
          </a:bodyPr>
          <a:lstStyle/>
          <a:p>
            <a:r>
              <a:rPr lang="en-GB" sz="1800" dirty="0" smtClean="0">
                <a:latin typeface="Calibri" pitchFamily="34" charset="0"/>
                <a:cs typeface="Calibri" pitchFamily="34" charset="0"/>
              </a:rPr>
              <a:t>Over the last 30 years in IT little has changed </a:t>
            </a:r>
            <a:r>
              <a:rPr lang="en-GB" sz="1800" dirty="0">
                <a:latin typeface="Calibri" pitchFamily="34" charset="0"/>
                <a:cs typeface="Calibri" pitchFamily="34" charset="0"/>
              </a:rPr>
              <a:t>other </a:t>
            </a:r>
            <a:r>
              <a:rPr lang="en-GB" sz="1800" dirty="0" smtClean="0">
                <a:latin typeface="Calibri" pitchFamily="34" charset="0"/>
                <a:cs typeface="Calibri" pitchFamily="34" charset="0"/>
              </a:rPr>
              <a:t>than </a:t>
            </a:r>
            <a:r>
              <a:rPr lang="en-GB" sz="1800" dirty="0">
                <a:latin typeface="Calibri" pitchFamily="34" charset="0"/>
                <a:cs typeface="Calibri" pitchFamily="34" charset="0"/>
              </a:rPr>
              <a:t>speed and size. </a:t>
            </a:r>
            <a:r>
              <a:rPr lang="en-GB" sz="1800" dirty="0" smtClean="0">
                <a:latin typeface="Calibri" pitchFamily="34" charset="0"/>
                <a:cs typeface="Calibri" pitchFamily="34" charset="0"/>
              </a:rPr>
              <a:t>This has been considerable, even the basic Home Computer now at 2.4ghz is 80 times the speed of the Pentium P33 machines in 1990. Memory back then was 32mb ram, 128mb if you could afford it and it was costly, roughly £1 per MB. Now the low end computer has 2gb, that is 60 times less than now and now 1GB ram costs £14 or less. But it is the same technology, some concept, same structure as it has always been.</a:t>
            </a:r>
          </a:p>
          <a:p>
            <a:r>
              <a:rPr lang="en-GB" sz="1800" dirty="0">
                <a:latin typeface="Calibri" pitchFamily="34" charset="0"/>
                <a:cs typeface="Calibri" pitchFamily="34" charset="0"/>
              </a:rPr>
              <a:t>Some </a:t>
            </a:r>
            <a:r>
              <a:rPr lang="en-GB" sz="1800" dirty="0" smtClean="0">
                <a:latin typeface="Calibri" pitchFamily="34" charset="0"/>
                <a:cs typeface="Calibri" pitchFamily="34" charset="0"/>
              </a:rPr>
              <a:t>cabling </a:t>
            </a:r>
            <a:r>
              <a:rPr lang="en-GB" sz="1800" dirty="0">
                <a:latin typeface="Calibri" pitchFamily="34" charset="0"/>
                <a:cs typeface="Calibri" pitchFamily="34" charset="0"/>
              </a:rPr>
              <a:t>has gone to be replaced with faster versions, </a:t>
            </a:r>
            <a:r>
              <a:rPr lang="en-GB" sz="1800" dirty="0" smtClean="0">
                <a:latin typeface="Calibri" pitchFamily="34" charset="0"/>
                <a:cs typeface="Calibri" pitchFamily="34" charset="0"/>
              </a:rPr>
              <a:t>Serial and Parallel with </a:t>
            </a:r>
            <a:r>
              <a:rPr lang="en-GB" sz="1800" dirty="0" err="1" smtClean="0">
                <a:latin typeface="Calibri" pitchFamily="34" charset="0"/>
                <a:cs typeface="Calibri" pitchFamily="34" charset="0"/>
              </a:rPr>
              <a:t>Firewire</a:t>
            </a:r>
            <a:r>
              <a:rPr lang="en-GB" sz="1800" dirty="0" smtClean="0">
                <a:latin typeface="Calibri" pitchFamily="34" charset="0"/>
                <a:cs typeface="Calibri" pitchFamily="34" charset="0"/>
              </a:rPr>
              <a:t>, </a:t>
            </a:r>
            <a:r>
              <a:rPr lang="en-GB" sz="1800" dirty="0" err="1" smtClean="0">
                <a:latin typeface="Calibri" pitchFamily="34" charset="0"/>
                <a:cs typeface="Calibri" pitchFamily="34" charset="0"/>
              </a:rPr>
              <a:t>Sata</a:t>
            </a:r>
            <a:r>
              <a:rPr lang="en-GB" sz="1800" dirty="0" smtClean="0">
                <a:latin typeface="Calibri" pitchFamily="34" charset="0"/>
                <a:cs typeface="Calibri" pitchFamily="34" charset="0"/>
              </a:rPr>
              <a:t> and USB, Motherboards are not even smaller and the physical size of hard drives has changed little other than SSD. You could have done this project 20 years ago and the methods would be the same but it is still necessary to know these things.</a:t>
            </a:r>
          </a:p>
          <a:p>
            <a:r>
              <a:rPr lang="en-GB" sz="1800" dirty="0" smtClean="0">
                <a:latin typeface="Calibri" pitchFamily="34" charset="0"/>
                <a:cs typeface="Calibri" pitchFamily="34" charset="0"/>
              </a:rPr>
              <a:t>Monitors have gotten thinner and larger, the connector cables can now output at a higher definition and Graphics Cards can drive them harder. External devices are similar, a scanner has improved in speed, cost, integrated into printers, can now do 3D but the concept and technology is still the same. Keyboards have some more keys, mice have no balls any more but are still the same principle.</a:t>
            </a:r>
          </a:p>
          <a:p>
            <a:r>
              <a:rPr lang="en-GB" sz="1800" dirty="0" smtClean="0">
                <a:latin typeface="Calibri" pitchFamily="34" charset="0"/>
                <a:cs typeface="Calibri" pitchFamily="34" charset="0"/>
              </a:rPr>
              <a:t>Input devices, Floppy has become CD, DVD, Blue Ray, USB stick, progression and progress, nothing that has been an invention. Similarly for networking, we have new programs, faster cables, Fibre optics but the principles of IP addressing, cabling and Routers, Switches and Servers and Hubs are still the same as 30 years ago.</a:t>
            </a:r>
          </a:p>
          <a:p>
            <a:pPr marL="109728" indent="0">
              <a:buNone/>
            </a:pPr>
            <a:r>
              <a:rPr lang="en-GB" sz="1800" b="1" dirty="0" smtClean="0">
                <a:latin typeface="Calibri" pitchFamily="34" charset="0"/>
                <a:cs typeface="Calibri" pitchFamily="34" charset="0"/>
              </a:rPr>
              <a:t>P1.1 – Task 01 – </a:t>
            </a:r>
            <a:r>
              <a:rPr lang="en-GB" sz="1800" dirty="0" smtClean="0">
                <a:latin typeface="Calibri" pitchFamily="34" charset="0"/>
                <a:cs typeface="Calibri" pitchFamily="34" charset="0"/>
              </a:rPr>
              <a:t>Introduce the principles, concepts and purpose of Computer Systems.</a:t>
            </a:r>
          </a:p>
        </p:txBody>
      </p:sp>
      <p:sp>
        <p:nvSpPr>
          <p:cNvPr id="17" name="Title 2"/>
          <p:cNvSpPr>
            <a:spLocks noGrp="1"/>
          </p:cNvSpPr>
          <p:nvPr>
            <p:ph type="title"/>
          </p:nvPr>
        </p:nvSpPr>
        <p:spPr>
          <a:xfrm>
            <a:off x="179512" y="188640"/>
            <a:ext cx="8733656" cy="360040"/>
          </a:xfrm>
        </p:spPr>
        <p:txBody>
          <a:bodyPr>
            <a:noAutofit/>
          </a:bodyPr>
          <a:lstStyle/>
          <a:p>
            <a:r>
              <a:rPr lang="en-GB" sz="2900" dirty="0" smtClean="0"/>
              <a:t>P1.1 – Understanding Computer Components</a:t>
            </a:r>
            <a:endParaRPr lang="en-GB" sz="2900" dirty="0"/>
          </a:p>
        </p:txBody>
      </p:sp>
    </p:spTree>
    <p:extLst>
      <p:ext uri="{BB962C8B-B14F-4D97-AF65-F5344CB8AC3E}">
        <p14:creationId xmlns:p14="http://schemas.microsoft.com/office/powerpoint/2010/main" val="400982828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9512" y="761024"/>
            <a:ext cx="8821644" cy="939784"/>
          </a:xfrm>
        </p:spPr>
        <p:txBody>
          <a:bodyPr>
            <a:noAutofit/>
          </a:bodyPr>
          <a:lstStyle/>
          <a:p>
            <a:pPr marL="342900" indent="-342900">
              <a:buFont typeface="Wingdings 3" pitchFamily="18" charset="2"/>
              <a:buChar char=""/>
            </a:pPr>
            <a:r>
              <a:rPr lang="en-GB" sz="2000" b="0" dirty="0" smtClean="0">
                <a:latin typeface="Calibri" pitchFamily="34" charset="0"/>
                <a:cs typeface="Calibri" pitchFamily="34" charset="0"/>
              </a:rPr>
              <a:t>Look at the specification of the motherboard below, look at the individual specifics, from what you have read about graphics, sound and video, what can you see is incorporated onto this motherboard.</a:t>
            </a:r>
            <a:br>
              <a:rPr lang="en-GB" sz="2000" b="0" dirty="0" smtClean="0">
                <a:latin typeface="Calibri" pitchFamily="34" charset="0"/>
                <a:cs typeface="Calibri" pitchFamily="34" charset="0"/>
              </a:rPr>
            </a:br>
            <a:endParaRPr lang="en-GB" sz="2000" b="0" dirty="0">
              <a:latin typeface="Calibri" pitchFamily="34" charset="0"/>
              <a:cs typeface="Calibri" pitchFamily="34" charset="0"/>
            </a:endParaRPr>
          </a:p>
        </p:txBody>
      </p:sp>
      <p:sp>
        <p:nvSpPr>
          <p:cNvPr id="3" name="Content Placeholder 2"/>
          <p:cNvSpPr>
            <a:spLocks noGrp="1"/>
          </p:cNvSpPr>
          <p:nvPr>
            <p:ph idx="1"/>
          </p:nvPr>
        </p:nvSpPr>
        <p:spPr>
          <a:xfrm>
            <a:off x="178216" y="1644759"/>
            <a:ext cx="8858280" cy="4710917"/>
          </a:xfrm>
        </p:spPr>
        <p:txBody>
          <a:bodyPr numCol="2">
            <a:noAutofit/>
          </a:bodyPr>
          <a:lstStyle/>
          <a:p>
            <a:pPr marL="255588" indent="-255588"/>
            <a:r>
              <a:rPr lang="en-GB" sz="1600" dirty="0" smtClean="0">
                <a:latin typeface="Calibri" pitchFamily="34" charset="0"/>
                <a:cs typeface="Calibri" pitchFamily="34" charset="0"/>
              </a:rPr>
              <a:t>Form Factor: Micro ATX CPU Socket: AM2+ QPI Speed: N/A FSB/HT Speed: 2000 MHz Chipset: AMD 740G Memory Type: DDR2 Memory Type (ECC): Non-ECC Memory Type (R/U): </a:t>
            </a:r>
            <a:r>
              <a:rPr lang="en-GB" sz="1600" dirty="0" err="1" smtClean="0">
                <a:latin typeface="Calibri" pitchFamily="34" charset="0"/>
                <a:cs typeface="Calibri" pitchFamily="34" charset="0"/>
              </a:rPr>
              <a:t>Unbuffered</a:t>
            </a:r>
            <a:r>
              <a:rPr lang="en-GB" sz="1600" dirty="0" smtClean="0">
                <a:latin typeface="Calibri" pitchFamily="34" charset="0"/>
                <a:cs typeface="Calibri" pitchFamily="34" charset="0"/>
              </a:rPr>
              <a:t> Memory Speed (</a:t>
            </a:r>
            <a:r>
              <a:rPr lang="en-GB" sz="1600" dirty="0" err="1" smtClean="0">
                <a:latin typeface="Calibri" pitchFamily="34" charset="0"/>
                <a:cs typeface="Calibri" pitchFamily="34" charset="0"/>
              </a:rPr>
              <a:t>Mhz</a:t>
            </a:r>
            <a:r>
              <a:rPr lang="en-GB" sz="1600" dirty="0" smtClean="0">
                <a:latin typeface="Calibri" pitchFamily="34" charset="0"/>
                <a:cs typeface="Calibri" pitchFamily="34" charset="0"/>
              </a:rPr>
              <a:t>): DDR2 - 667</a:t>
            </a:r>
            <a:br>
              <a:rPr lang="en-GB" sz="1600" dirty="0" smtClean="0">
                <a:latin typeface="Calibri" pitchFamily="34" charset="0"/>
                <a:cs typeface="Calibri" pitchFamily="34" charset="0"/>
              </a:rPr>
            </a:br>
            <a:r>
              <a:rPr lang="en-GB" sz="1600" dirty="0" smtClean="0">
                <a:latin typeface="Calibri" pitchFamily="34" charset="0"/>
                <a:cs typeface="Calibri" pitchFamily="34" charset="0"/>
              </a:rPr>
              <a:t>DDR2 - 800</a:t>
            </a:r>
            <a:br>
              <a:rPr lang="en-GB" sz="1600" dirty="0" smtClean="0">
                <a:latin typeface="Calibri" pitchFamily="34" charset="0"/>
                <a:cs typeface="Calibri" pitchFamily="34" charset="0"/>
              </a:rPr>
            </a:br>
            <a:r>
              <a:rPr lang="en-GB" sz="1600" dirty="0" smtClean="0">
                <a:latin typeface="Calibri" pitchFamily="34" charset="0"/>
                <a:cs typeface="Calibri" pitchFamily="34" charset="0"/>
              </a:rPr>
              <a:t>Memory Capacity: 8GB On Board Graphics: Graphics Interface: PCI-E (x16) SLI: Hybrid SLI: Hybrid Crossfire: Crossfire: Water Cooled: Intel i7 Compatible: HDCP: Expansion Slots: 2 x PCI (32 bit)</a:t>
            </a:r>
            <a:br>
              <a:rPr lang="en-GB" sz="1600" dirty="0" smtClean="0">
                <a:latin typeface="Calibri" pitchFamily="34" charset="0"/>
                <a:cs typeface="Calibri" pitchFamily="34" charset="0"/>
              </a:rPr>
            </a:br>
            <a:r>
              <a:rPr lang="en-GB" sz="1600" dirty="0" smtClean="0">
                <a:latin typeface="Calibri" pitchFamily="34" charset="0"/>
                <a:cs typeface="Calibri" pitchFamily="34" charset="0"/>
              </a:rPr>
              <a:t>1 x PCI-E x1</a:t>
            </a:r>
            <a:br>
              <a:rPr lang="en-GB" sz="1600" dirty="0" smtClean="0">
                <a:latin typeface="Calibri" pitchFamily="34" charset="0"/>
                <a:cs typeface="Calibri" pitchFamily="34" charset="0"/>
              </a:rPr>
            </a:br>
            <a:r>
              <a:rPr lang="en-GB" sz="1600" dirty="0" smtClean="0">
                <a:latin typeface="Calibri" pitchFamily="34" charset="0"/>
                <a:cs typeface="Calibri" pitchFamily="34" charset="0"/>
              </a:rPr>
              <a:t>1 x PCI-E x16</a:t>
            </a:r>
            <a:br>
              <a:rPr lang="en-GB" sz="1600" dirty="0" smtClean="0">
                <a:latin typeface="Calibri" pitchFamily="34" charset="0"/>
                <a:cs typeface="Calibri" pitchFamily="34" charset="0"/>
              </a:rPr>
            </a:br>
            <a:r>
              <a:rPr lang="en-GB" sz="1600" dirty="0" smtClean="0">
                <a:latin typeface="Calibri" pitchFamily="34" charset="0"/>
                <a:cs typeface="Calibri" pitchFamily="34" charset="0"/>
              </a:rPr>
              <a:t>SATA: SATA 3Gb/s RAID: SATA RAID SCSI: MODT: Back Panel: 1 x 10/100/1000 (LAN)</a:t>
            </a:r>
            <a:br>
              <a:rPr lang="en-GB" sz="1600" dirty="0" smtClean="0">
                <a:latin typeface="Calibri" pitchFamily="34" charset="0"/>
                <a:cs typeface="Calibri" pitchFamily="34" charset="0"/>
              </a:rPr>
            </a:br>
            <a:r>
              <a:rPr lang="en-GB" sz="1600" dirty="0" smtClean="0">
                <a:latin typeface="Calibri" pitchFamily="34" charset="0"/>
                <a:cs typeface="Calibri" pitchFamily="34" charset="0"/>
              </a:rPr>
              <a:t>1 x 7.1 Audio I/O</a:t>
            </a:r>
            <a:br>
              <a:rPr lang="en-GB" sz="1600" dirty="0" smtClean="0">
                <a:latin typeface="Calibri" pitchFamily="34" charset="0"/>
                <a:cs typeface="Calibri" pitchFamily="34" charset="0"/>
              </a:rPr>
            </a:br>
            <a:r>
              <a:rPr lang="en-GB" sz="1600" dirty="0" smtClean="0">
                <a:latin typeface="Calibri" pitchFamily="34" charset="0"/>
                <a:cs typeface="Calibri" pitchFamily="34" charset="0"/>
              </a:rPr>
              <a:t>1 x D-Sub</a:t>
            </a:r>
            <a:br>
              <a:rPr lang="en-GB" sz="1600" dirty="0" smtClean="0">
                <a:latin typeface="Calibri" pitchFamily="34" charset="0"/>
                <a:cs typeface="Calibri" pitchFamily="34" charset="0"/>
              </a:rPr>
            </a:br>
            <a:r>
              <a:rPr lang="en-GB" sz="1600" dirty="0" smtClean="0">
                <a:latin typeface="Calibri" pitchFamily="34" charset="0"/>
                <a:cs typeface="Calibri" pitchFamily="34" charset="0"/>
              </a:rPr>
              <a:t>1 x DVI-D</a:t>
            </a:r>
            <a:br>
              <a:rPr lang="en-GB" sz="1600" dirty="0" smtClean="0">
                <a:latin typeface="Calibri" pitchFamily="34" charset="0"/>
                <a:cs typeface="Calibri" pitchFamily="34" charset="0"/>
              </a:rPr>
            </a:br>
            <a:r>
              <a:rPr lang="en-GB" sz="1600" dirty="0" smtClean="0">
                <a:latin typeface="Calibri" pitchFamily="34" charset="0"/>
                <a:cs typeface="Calibri" pitchFamily="34" charset="0"/>
              </a:rPr>
              <a:t>1 x Line In</a:t>
            </a:r>
            <a:br>
              <a:rPr lang="en-GB" sz="1600" dirty="0" smtClean="0">
                <a:latin typeface="Calibri" pitchFamily="34" charset="0"/>
                <a:cs typeface="Calibri" pitchFamily="34" charset="0"/>
              </a:rPr>
            </a:br>
            <a:r>
              <a:rPr lang="en-GB" sz="1600" dirty="0" smtClean="0">
                <a:latin typeface="Calibri" pitchFamily="34" charset="0"/>
                <a:cs typeface="Calibri" pitchFamily="34" charset="0"/>
              </a:rPr>
              <a:t>1 x Line Out</a:t>
            </a:r>
            <a:br>
              <a:rPr lang="en-GB" sz="1600" dirty="0" smtClean="0">
                <a:latin typeface="Calibri" pitchFamily="34" charset="0"/>
                <a:cs typeface="Calibri" pitchFamily="34" charset="0"/>
              </a:rPr>
            </a:br>
            <a:r>
              <a:rPr lang="en-GB" sz="1600" dirty="0" smtClean="0">
                <a:latin typeface="Calibri" pitchFamily="34" charset="0"/>
                <a:cs typeface="Calibri" pitchFamily="34" charset="0"/>
              </a:rPr>
              <a:t>1 x </a:t>
            </a:r>
            <a:r>
              <a:rPr lang="en-GB" sz="1600" dirty="0" err="1" smtClean="0">
                <a:latin typeface="Calibri" pitchFamily="34" charset="0"/>
                <a:cs typeface="Calibri" pitchFamily="34" charset="0"/>
              </a:rPr>
              <a:t>Mic</a:t>
            </a:r>
            <a:r>
              <a:rPr lang="en-GB" sz="1600" dirty="0" smtClean="0">
                <a:latin typeface="Calibri" pitchFamily="34" charset="0"/>
                <a:cs typeface="Calibri" pitchFamily="34" charset="0"/>
              </a:rPr>
              <a:t> In</a:t>
            </a:r>
            <a:br>
              <a:rPr lang="en-GB" sz="1600" dirty="0" smtClean="0">
                <a:latin typeface="Calibri" pitchFamily="34" charset="0"/>
                <a:cs typeface="Calibri" pitchFamily="34" charset="0"/>
              </a:rPr>
            </a:br>
            <a:r>
              <a:rPr lang="en-GB" sz="1600" dirty="0" smtClean="0">
                <a:latin typeface="Calibri" pitchFamily="34" charset="0"/>
                <a:cs typeface="Calibri" pitchFamily="34" charset="0"/>
              </a:rPr>
              <a:t>1 x Parallel (LPT)</a:t>
            </a:r>
            <a:br>
              <a:rPr lang="en-GB" sz="1600" dirty="0" smtClean="0">
                <a:latin typeface="Calibri" pitchFamily="34" charset="0"/>
                <a:cs typeface="Calibri" pitchFamily="34" charset="0"/>
              </a:rPr>
            </a:br>
            <a:r>
              <a:rPr lang="en-GB" sz="1600" dirty="0" smtClean="0">
                <a:latin typeface="Calibri" pitchFamily="34" charset="0"/>
                <a:cs typeface="Calibri" pitchFamily="34" charset="0"/>
              </a:rPr>
              <a:t>1 x PS/2 Keyboard</a:t>
            </a:r>
            <a:br>
              <a:rPr lang="en-GB" sz="1600" dirty="0" smtClean="0">
                <a:latin typeface="Calibri" pitchFamily="34" charset="0"/>
                <a:cs typeface="Calibri" pitchFamily="34" charset="0"/>
              </a:rPr>
            </a:br>
            <a:r>
              <a:rPr lang="en-GB" sz="1600" dirty="0" smtClean="0">
                <a:latin typeface="Calibri" pitchFamily="34" charset="0"/>
                <a:cs typeface="Calibri" pitchFamily="34" charset="0"/>
              </a:rPr>
              <a:t>1 x SPDIF Out (Coaxial)</a:t>
            </a:r>
            <a:br>
              <a:rPr lang="en-GB" sz="1600" dirty="0" smtClean="0">
                <a:latin typeface="Calibri" pitchFamily="34" charset="0"/>
                <a:cs typeface="Calibri" pitchFamily="34" charset="0"/>
              </a:rPr>
            </a:br>
            <a:r>
              <a:rPr lang="en-GB" sz="1600" dirty="0" smtClean="0">
                <a:latin typeface="Calibri" pitchFamily="34" charset="0"/>
                <a:cs typeface="Calibri" pitchFamily="34" charset="0"/>
              </a:rPr>
              <a:t>4 x USB 2.0/1.1</a:t>
            </a:r>
            <a:br>
              <a:rPr lang="en-GB" sz="1600" dirty="0" smtClean="0">
                <a:latin typeface="Calibri" pitchFamily="34" charset="0"/>
                <a:cs typeface="Calibri" pitchFamily="34" charset="0"/>
              </a:rPr>
            </a:br>
            <a:r>
              <a:rPr lang="en-GB" sz="1600" dirty="0" smtClean="0">
                <a:latin typeface="Calibri" pitchFamily="34" charset="0"/>
                <a:cs typeface="Calibri" pitchFamily="34" charset="0"/>
              </a:rPr>
              <a:t>Internal I/O: 1 x 24pin (V)</a:t>
            </a:r>
            <a:br>
              <a:rPr lang="en-GB" sz="1600" dirty="0" smtClean="0">
                <a:latin typeface="Calibri" pitchFamily="34" charset="0"/>
                <a:cs typeface="Calibri" pitchFamily="34" charset="0"/>
              </a:rPr>
            </a:br>
            <a:r>
              <a:rPr lang="en-GB" sz="1600" dirty="0" smtClean="0">
                <a:latin typeface="Calibri" pitchFamily="34" charset="0"/>
                <a:cs typeface="Calibri" pitchFamily="34" charset="0"/>
              </a:rPr>
              <a:t>2 x 3pin Fan (V)</a:t>
            </a:r>
            <a:br>
              <a:rPr lang="en-GB" sz="1600" dirty="0" smtClean="0">
                <a:latin typeface="Calibri" pitchFamily="34" charset="0"/>
                <a:cs typeface="Calibri" pitchFamily="34" charset="0"/>
              </a:rPr>
            </a:br>
            <a:r>
              <a:rPr lang="en-GB" sz="1600" dirty="0" smtClean="0">
                <a:latin typeface="Calibri" pitchFamily="34" charset="0"/>
                <a:cs typeface="Calibri" pitchFamily="34" charset="0"/>
              </a:rPr>
              <a:t>1 x 4pin (V)</a:t>
            </a:r>
            <a:br>
              <a:rPr lang="en-GB" sz="1600" dirty="0" smtClean="0">
                <a:latin typeface="Calibri" pitchFamily="34" charset="0"/>
                <a:cs typeface="Calibri" pitchFamily="34" charset="0"/>
              </a:rPr>
            </a:br>
            <a:r>
              <a:rPr lang="en-GB" sz="1600" dirty="0" smtClean="0">
                <a:latin typeface="Calibri" pitchFamily="34" charset="0"/>
                <a:cs typeface="Calibri" pitchFamily="34" charset="0"/>
              </a:rPr>
              <a:t>1 x CD-In</a:t>
            </a:r>
            <a:br>
              <a:rPr lang="en-GB" sz="1600" dirty="0" smtClean="0">
                <a:latin typeface="Calibri" pitchFamily="34" charset="0"/>
                <a:cs typeface="Calibri" pitchFamily="34" charset="0"/>
              </a:rPr>
            </a:br>
            <a:r>
              <a:rPr lang="en-GB" sz="1600" dirty="0" smtClean="0">
                <a:latin typeface="Calibri" pitchFamily="34" charset="0"/>
                <a:cs typeface="Calibri" pitchFamily="34" charset="0"/>
              </a:rPr>
              <a:t>1 x Chassis Intrusion connector</a:t>
            </a:r>
            <a:br>
              <a:rPr lang="en-GB" sz="1600" dirty="0" smtClean="0">
                <a:latin typeface="Calibri" pitchFamily="34" charset="0"/>
                <a:cs typeface="Calibri" pitchFamily="34" charset="0"/>
              </a:rPr>
            </a:br>
            <a:r>
              <a:rPr lang="en-GB" sz="1600" dirty="0" smtClean="0">
                <a:latin typeface="Calibri" pitchFamily="34" charset="0"/>
                <a:cs typeface="Calibri" pitchFamily="34" charset="0"/>
              </a:rPr>
              <a:t>1 x Floppy</a:t>
            </a:r>
            <a:br>
              <a:rPr lang="en-GB" sz="1600" dirty="0" smtClean="0">
                <a:latin typeface="Calibri" pitchFamily="34" charset="0"/>
                <a:cs typeface="Calibri" pitchFamily="34" charset="0"/>
              </a:rPr>
            </a:br>
            <a:r>
              <a:rPr lang="en-GB" sz="1600" dirty="0" smtClean="0">
                <a:latin typeface="Calibri" pitchFamily="34" charset="0"/>
                <a:cs typeface="Calibri" pitchFamily="34" charset="0"/>
              </a:rPr>
              <a:t>1 x FP Audio Header</a:t>
            </a:r>
            <a:br>
              <a:rPr lang="en-GB" sz="1600" dirty="0" smtClean="0">
                <a:latin typeface="Calibri" pitchFamily="34" charset="0"/>
                <a:cs typeface="Calibri" pitchFamily="34" charset="0"/>
              </a:rPr>
            </a:br>
            <a:r>
              <a:rPr lang="en-GB" sz="1600" dirty="0" smtClean="0">
                <a:latin typeface="Calibri" pitchFamily="34" charset="0"/>
                <a:cs typeface="Calibri" pitchFamily="34" charset="0"/>
              </a:rPr>
              <a:t>1 x IDE</a:t>
            </a:r>
            <a:br>
              <a:rPr lang="en-GB" sz="1600" dirty="0" smtClean="0">
                <a:latin typeface="Calibri" pitchFamily="34" charset="0"/>
                <a:cs typeface="Calibri" pitchFamily="34" charset="0"/>
              </a:rPr>
            </a:br>
            <a:r>
              <a:rPr lang="en-GB" sz="1600" dirty="0" smtClean="0">
                <a:latin typeface="Calibri" pitchFamily="34" charset="0"/>
                <a:cs typeface="Calibri" pitchFamily="34" charset="0"/>
              </a:rPr>
              <a:t>2 x Memory Slots (DDR2)</a:t>
            </a:r>
            <a:br>
              <a:rPr lang="en-GB" sz="1600" dirty="0" smtClean="0">
                <a:latin typeface="Calibri" pitchFamily="34" charset="0"/>
                <a:cs typeface="Calibri" pitchFamily="34" charset="0"/>
              </a:rPr>
            </a:br>
            <a:r>
              <a:rPr lang="en-GB" sz="1600" dirty="0" smtClean="0">
                <a:latin typeface="Calibri" pitchFamily="34" charset="0"/>
                <a:cs typeface="Calibri" pitchFamily="34" charset="0"/>
              </a:rPr>
              <a:t>6 x SATA 3Gb/s</a:t>
            </a:r>
            <a:br>
              <a:rPr lang="en-GB" sz="1600" dirty="0" smtClean="0">
                <a:latin typeface="Calibri" pitchFamily="34" charset="0"/>
                <a:cs typeface="Calibri" pitchFamily="34" charset="0"/>
              </a:rPr>
            </a:br>
            <a:r>
              <a:rPr lang="en-GB" sz="1600" dirty="0" smtClean="0">
                <a:latin typeface="Calibri" pitchFamily="34" charset="0"/>
                <a:cs typeface="Calibri" pitchFamily="34" charset="0"/>
              </a:rPr>
              <a:t>1 x Serial (COM) Header</a:t>
            </a:r>
            <a:br>
              <a:rPr lang="en-GB" sz="1600" dirty="0" smtClean="0">
                <a:latin typeface="Calibri" pitchFamily="34" charset="0"/>
                <a:cs typeface="Calibri" pitchFamily="34" charset="0"/>
              </a:rPr>
            </a:br>
            <a:r>
              <a:rPr lang="en-GB" sz="1600" dirty="0" smtClean="0">
                <a:latin typeface="Calibri" pitchFamily="34" charset="0"/>
                <a:cs typeface="Calibri" pitchFamily="34" charset="0"/>
              </a:rPr>
              <a:t>1 x SPDIF-In/Out Header</a:t>
            </a:r>
            <a:br>
              <a:rPr lang="en-GB" sz="1600" dirty="0" smtClean="0">
                <a:latin typeface="Calibri" pitchFamily="34" charset="0"/>
                <a:cs typeface="Calibri" pitchFamily="34" charset="0"/>
              </a:rPr>
            </a:br>
            <a:r>
              <a:rPr lang="en-GB" sz="1600" dirty="0" smtClean="0">
                <a:latin typeface="Calibri" pitchFamily="34" charset="0"/>
                <a:cs typeface="Calibri" pitchFamily="34" charset="0"/>
              </a:rPr>
              <a:t>4 x USB2.0/1.1 Header</a:t>
            </a:r>
            <a:endParaRPr lang="en-GB" sz="1600" dirty="0">
              <a:latin typeface="Calibri" pitchFamily="34" charset="0"/>
              <a:cs typeface="Calibri" pitchFamily="34" charset="0"/>
            </a:endParaRPr>
          </a:p>
        </p:txBody>
      </p:sp>
      <p:pic>
        <p:nvPicPr>
          <p:cNvPr id="1026" name="Picture 2" descr="Gigabyte GA-MA74GM-S2, AMD 740G, S AM2+, PCI-E (x16), DDR2 667/800, SATA II, SATA RAID, Micro ATX"/>
          <p:cNvPicPr>
            <a:picLocks noChangeAspect="1" noChangeArrowheads="1"/>
          </p:cNvPicPr>
          <p:nvPr/>
        </p:nvPicPr>
        <p:blipFill>
          <a:blip r:embed="rId2"/>
          <a:srcRect/>
          <a:stretch>
            <a:fillRect/>
          </a:stretch>
        </p:blipFill>
        <p:spPr bwMode="auto">
          <a:xfrm>
            <a:off x="7092280" y="4437112"/>
            <a:ext cx="1918566" cy="1918565"/>
          </a:xfrm>
          <a:prstGeom prst="rect">
            <a:avLst/>
          </a:prstGeom>
          <a:ln>
            <a:noFill/>
          </a:ln>
          <a:effectLst>
            <a:outerShdw blurRad="292100" dist="139700" dir="2700000" algn="tl" rotWithShape="0">
              <a:srgbClr val="333333">
                <a:alpha val="65000"/>
              </a:srgbClr>
            </a:outerShdw>
          </a:effectLst>
        </p:spPr>
      </p:pic>
      <p:sp>
        <p:nvSpPr>
          <p:cNvPr id="6" name="Title 2"/>
          <p:cNvSpPr txBox="1">
            <a:spLocks/>
          </p:cNvSpPr>
          <p:nvPr/>
        </p:nvSpPr>
        <p:spPr>
          <a:xfrm>
            <a:off x="179512" y="188640"/>
            <a:ext cx="8733656" cy="360040"/>
          </a:xfrm>
          <a:prstGeom prst="rect">
            <a:avLst/>
          </a:prstGeom>
        </p:spPr>
        <p:txBody>
          <a:bodyPr vert="horz" rtlCol="0" anchor="ctr">
            <a:noAutofit/>
            <a:scene3d>
              <a:camera prst="orthographicFront"/>
              <a:lightRig rig="soft" dir="t"/>
            </a:scene3d>
            <a:sp3d prstMaterial="softEdge">
              <a:bevelT w="25400" h="25400"/>
            </a:sp3d>
          </a:bodyPr>
          <a:lstStyle>
            <a:lvl1pPr algn="l" rtl="0" eaLnBrk="1" latinLnBrk="0" hangingPunct="1">
              <a:spcBef>
                <a:spcPct val="0"/>
              </a:spcBef>
              <a:buNone/>
              <a:defRPr kumimoji="0" sz="4000" b="1" kern="1200">
                <a:solidFill>
                  <a:schemeClr val="tx2"/>
                </a:solidFill>
                <a:effectLst>
                  <a:outerShdw blurRad="31750" dist="25400" dir="5400000" algn="tl" rotWithShape="0">
                    <a:srgbClr val="000000">
                      <a:alpha val="25000"/>
                    </a:srgbClr>
                  </a:outerShdw>
                </a:effectLst>
                <a:latin typeface="+mj-lt"/>
                <a:ea typeface="+mj-ea"/>
                <a:cs typeface="+mj-cs"/>
              </a:defRPr>
            </a:lvl1pPr>
            <a:extLst/>
          </a:lstStyle>
          <a:p>
            <a:r>
              <a:rPr lang="en-GB" sz="2400" smtClean="0"/>
              <a:t>P1.2 – Understanding Computer Components - Internal</a:t>
            </a:r>
            <a:endParaRPr lang="en-GB" sz="2400" dirty="0"/>
          </a:p>
        </p:txBody>
      </p:sp>
    </p:spTree>
    <p:extLst>
      <p:ext uri="{BB962C8B-B14F-4D97-AF65-F5344CB8AC3E}">
        <p14:creationId xmlns:p14="http://schemas.microsoft.com/office/powerpoint/2010/main" val="173342469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07504" y="620688"/>
            <a:ext cx="8928992" cy="5760640"/>
          </a:xfrm>
        </p:spPr>
        <p:txBody>
          <a:bodyPr>
            <a:noAutofit/>
          </a:bodyPr>
          <a:lstStyle/>
          <a:p>
            <a:pPr marL="273050" indent="-273050">
              <a:spcBef>
                <a:spcPts val="0"/>
              </a:spcBef>
            </a:pPr>
            <a:r>
              <a:rPr lang="en-GB" sz="1500" dirty="0" smtClean="0">
                <a:latin typeface="Calibri" pitchFamily="34" charset="0"/>
                <a:cs typeface="Calibri" pitchFamily="34" charset="0"/>
              </a:rPr>
              <a:t>Every component inside a computer is there for a reason, upgrade any of these and the computer will be better, take them out and the machine will not work.</a:t>
            </a:r>
          </a:p>
          <a:p>
            <a:pPr marL="273050" indent="-273050">
              <a:spcBef>
                <a:spcPts val="0"/>
              </a:spcBef>
              <a:spcAft>
                <a:spcPts val="600"/>
              </a:spcAft>
            </a:pPr>
            <a:r>
              <a:rPr lang="en-GB" sz="1500" b="1" dirty="0">
                <a:latin typeface="Calibri" pitchFamily="34" charset="0"/>
                <a:cs typeface="Calibri" pitchFamily="34" charset="0"/>
              </a:rPr>
              <a:t>Motherboard: </a:t>
            </a:r>
            <a:r>
              <a:rPr lang="en-GB" sz="1500" dirty="0">
                <a:latin typeface="Calibri" pitchFamily="34" charset="0"/>
                <a:cs typeface="Calibri" pitchFamily="34" charset="0"/>
              </a:rPr>
              <a:t>The motherboard is the computer’s main electronic circuit board to which all the other components of your computer are connected. More than any other component, the motherboard is the computer. All other components attach to the </a:t>
            </a:r>
            <a:r>
              <a:rPr lang="en-GB" sz="1500" dirty="0" smtClean="0">
                <a:latin typeface="Calibri" pitchFamily="34" charset="0"/>
                <a:cs typeface="Calibri" pitchFamily="34" charset="0"/>
              </a:rPr>
              <a:t>motherboard, the CPU, the supporting </a:t>
            </a:r>
            <a:r>
              <a:rPr lang="en-GB" sz="1500" dirty="0">
                <a:latin typeface="Calibri" pitchFamily="34" charset="0"/>
                <a:cs typeface="Calibri" pitchFamily="34" charset="0"/>
              </a:rPr>
              <a:t>circuitry called the chipset, memory, expansion slots, a standard IDE hard drive controller, and I/O ports for devices such as keyboards, mice, and printers. Some motherboards also include additional built-in features such as a graphic adapter, SCSI disk controller, or a network interface</a:t>
            </a:r>
            <a:r>
              <a:rPr lang="en-GB" sz="1500" dirty="0" smtClean="0">
                <a:latin typeface="Calibri" pitchFamily="34" charset="0"/>
                <a:cs typeface="Calibri" pitchFamily="34" charset="0"/>
              </a:rPr>
              <a:t>. Apples and Laptops obviously have different motherboards than PC’s and tablets have different forms again.</a:t>
            </a:r>
            <a:endParaRPr lang="en-GB" sz="1500" dirty="0">
              <a:latin typeface="Calibri" pitchFamily="34" charset="0"/>
              <a:cs typeface="Calibri" pitchFamily="34" charset="0"/>
            </a:endParaRPr>
          </a:p>
          <a:p>
            <a:pPr marL="273050" indent="-273050">
              <a:spcBef>
                <a:spcPts val="0"/>
              </a:spcBef>
              <a:spcAft>
                <a:spcPts val="600"/>
              </a:spcAft>
            </a:pPr>
            <a:r>
              <a:rPr lang="en-GB" sz="1500" b="1" dirty="0">
                <a:latin typeface="Calibri" pitchFamily="34" charset="0"/>
                <a:cs typeface="Calibri" pitchFamily="34" charset="0"/>
              </a:rPr>
              <a:t>Processor: </a:t>
            </a:r>
            <a:r>
              <a:rPr lang="en-GB" sz="1500" dirty="0">
                <a:latin typeface="Calibri" pitchFamily="34" charset="0"/>
                <a:cs typeface="Calibri" pitchFamily="34" charset="0"/>
              </a:rPr>
              <a:t>The processor, or CPU, is the brain of the computer. Although the processor isn’t the only component that affects overall system performance, it is the one that most people think of first when deciding what type of </a:t>
            </a:r>
            <a:r>
              <a:rPr lang="en-GB" sz="1500" dirty="0" smtClean="0">
                <a:latin typeface="Calibri" pitchFamily="34" charset="0"/>
                <a:cs typeface="Calibri" pitchFamily="34" charset="0"/>
              </a:rPr>
              <a:t>computer </a:t>
            </a:r>
            <a:r>
              <a:rPr lang="en-GB" sz="1500" dirty="0">
                <a:latin typeface="Calibri" pitchFamily="34" charset="0"/>
                <a:cs typeface="Calibri" pitchFamily="34" charset="0"/>
              </a:rPr>
              <a:t>to purchase. Intel has four processor models, Two of them — the Pentium 4 and Celeron — should be used only for desktop or notebook computers.</a:t>
            </a:r>
          </a:p>
          <a:p>
            <a:pPr marL="273050" indent="-273050">
              <a:spcBef>
                <a:spcPts val="0"/>
              </a:spcBef>
              <a:spcAft>
                <a:spcPts val="600"/>
              </a:spcAft>
            </a:pPr>
            <a:r>
              <a:rPr lang="en-GB" sz="1500" dirty="0" smtClean="0">
                <a:latin typeface="Calibri" pitchFamily="34" charset="0"/>
                <a:cs typeface="Calibri" pitchFamily="34" charset="0"/>
              </a:rPr>
              <a:t>More powerful computers </a:t>
            </a:r>
            <a:r>
              <a:rPr lang="en-GB" sz="1500" dirty="0">
                <a:latin typeface="Calibri" pitchFamily="34" charset="0"/>
                <a:cs typeface="Calibri" pitchFamily="34" charset="0"/>
              </a:rPr>
              <a:t>should have an Itanium 2 or a Xeon processor, or a comparable processor from one of Intel’s competitors, such as AMD. Each motherboard is designed to support a particular type of processor. CPUs come in two basic mounting styles: slot or socket. However, you can choose from several types of slots and sockets, so you have to make sure that the motherboard supports the specific slot or socket style used by the CPU. Some </a:t>
            </a:r>
            <a:r>
              <a:rPr lang="en-GB" sz="1500" dirty="0" smtClean="0">
                <a:latin typeface="Calibri" pitchFamily="34" charset="0"/>
                <a:cs typeface="Calibri" pitchFamily="34" charset="0"/>
              </a:rPr>
              <a:t>more powerful motherboards can </a:t>
            </a:r>
            <a:r>
              <a:rPr lang="en-GB" sz="1500" dirty="0">
                <a:latin typeface="Calibri" pitchFamily="34" charset="0"/>
                <a:cs typeface="Calibri" pitchFamily="34" charset="0"/>
              </a:rPr>
              <a:t>have two or more slots or sockets to hold two or more </a:t>
            </a:r>
            <a:r>
              <a:rPr lang="en-GB" sz="1500" dirty="0" smtClean="0">
                <a:latin typeface="Calibri" pitchFamily="34" charset="0"/>
                <a:cs typeface="Calibri" pitchFamily="34" charset="0"/>
              </a:rPr>
              <a:t>CPUs.</a:t>
            </a:r>
          </a:p>
          <a:p>
            <a:pPr marL="273050" indent="-273050">
              <a:spcBef>
                <a:spcPts val="0"/>
              </a:spcBef>
              <a:spcAft>
                <a:spcPts val="600"/>
              </a:spcAft>
            </a:pPr>
            <a:r>
              <a:rPr lang="en-GB" sz="1500" dirty="0" smtClean="0">
                <a:latin typeface="Calibri" pitchFamily="34" charset="0"/>
                <a:cs typeface="Calibri" pitchFamily="34" charset="0"/>
              </a:rPr>
              <a:t>Apples </a:t>
            </a:r>
            <a:r>
              <a:rPr lang="en-GB" sz="1500" dirty="0">
                <a:latin typeface="Calibri" pitchFamily="34" charset="0"/>
                <a:cs typeface="Calibri" pitchFamily="34" charset="0"/>
              </a:rPr>
              <a:t>and Laptops obviously have different </a:t>
            </a:r>
            <a:r>
              <a:rPr lang="en-GB" sz="1500" dirty="0" smtClean="0">
                <a:latin typeface="Calibri" pitchFamily="34" charset="0"/>
                <a:cs typeface="Calibri" pitchFamily="34" charset="0"/>
              </a:rPr>
              <a:t>CPU’s </a:t>
            </a:r>
            <a:r>
              <a:rPr lang="en-GB" sz="1500" dirty="0">
                <a:latin typeface="Calibri" pitchFamily="34" charset="0"/>
                <a:cs typeface="Calibri" pitchFamily="34" charset="0"/>
              </a:rPr>
              <a:t>than PC’s and tablets have different forms again</a:t>
            </a:r>
            <a:r>
              <a:rPr lang="en-GB" sz="1500" dirty="0" smtClean="0">
                <a:latin typeface="Calibri" pitchFamily="34" charset="0"/>
                <a:cs typeface="Calibri" pitchFamily="34" charset="0"/>
              </a:rPr>
              <a:t>. </a:t>
            </a:r>
            <a:r>
              <a:rPr lang="en-GB" sz="1500" dirty="0">
                <a:latin typeface="Calibri" pitchFamily="34" charset="0"/>
                <a:cs typeface="Calibri" pitchFamily="34" charset="0"/>
              </a:rPr>
              <a:t>It all started with a 8088 processor running at 100mhz and with every computer generation (4 years) stepped up a grade, 286, 386, 486, P1, P2, P3, P4. With each generation a new generation of games and applications to work with. Core Duo works well with Vista, P2 and P3 with Windows </a:t>
            </a:r>
            <a:r>
              <a:rPr lang="en-GB" sz="1500" dirty="0" err="1">
                <a:latin typeface="Calibri" pitchFamily="34" charset="0"/>
                <a:cs typeface="Calibri" pitchFamily="34" charset="0"/>
              </a:rPr>
              <a:t>Xp</a:t>
            </a:r>
            <a:r>
              <a:rPr lang="en-GB" sz="1500" dirty="0">
                <a:latin typeface="Calibri" pitchFamily="34" charset="0"/>
                <a:cs typeface="Calibri" pitchFamily="34" charset="0"/>
              </a:rPr>
              <a:t>, P1 with Windows 95. Look at the specifications again of World of </a:t>
            </a:r>
            <a:r>
              <a:rPr lang="en-GB" sz="1500" dirty="0" err="1">
                <a:latin typeface="Calibri" pitchFamily="34" charset="0"/>
                <a:cs typeface="Calibri" pitchFamily="34" charset="0"/>
              </a:rPr>
              <a:t>Warcraft</a:t>
            </a:r>
            <a:r>
              <a:rPr lang="en-GB" sz="1500" dirty="0">
                <a:latin typeface="Calibri" pitchFamily="34" charset="0"/>
                <a:cs typeface="Calibri" pitchFamily="34" charset="0"/>
              </a:rPr>
              <a:t>, could these have run on a Pentium 2 machine at 1.6ghz. </a:t>
            </a:r>
          </a:p>
        </p:txBody>
      </p:sp>
      <p:sp>
        <p:nvSpPr>
          <p:cNvPr id="17" name="Title 2"/>
          <p:cNvSpPr>
            <a:spLocks noGrp="1"/>
          </p:cNvSpPr>
          <p:nvPr>
            <p:ph type="title"/>
          </p:nvPr>
        </p:nvSpPr>
        <p:spPr>
          <a:xfrm>
            <a:off x="179512" y="188640"/>
            <a:ext cx="8733656" cy="360040"/>
          </a:xfrm>
        </p:spPr>
        <p:txBody>
          <a:bodyPr>
            <a:noAutofit/>
          </a:bodyPr>
          <a:lstStyle/>
          <a:p>
            <a:r>
              <a:rPr lang="en-GB" sz="2400" dirty="0" smtClean="0"/>
              <a:t>P1.2 – Understanding Computer Components - Internal</a:t>
            </a:r>
            <a:endParaRPr lang="en-GB" sz="2400" dirty="0"/>
          </a:p>
        </p:txBody>
      </p:sp>
    </p:spTree>
    <p:extLst>
      <p:ext uri="{BB962C8B-B14F-4D97-AF65-F5344CB8AC3E}">
        <p14:creationId xmlns:p14="http://schemas.microsoft.com/office/powerpoint/2010/main" val="2751791733"/>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nderoth 2">
  <a:themeElements>
    <a:clrScheme name="Custom 1">
      <a:dk1>
        <a:sysClr val="windowText" lastClr="000000"/>
      </a:dk1>
      <a:lt1>
        <a:sysClr val="window" lastClr="FFFFFF"/>
      </a:lt1>
      <a:dk2>
        <a:srgbClr val="464646"/>
      </a:dk2>
      <a:lt2>
        <a:srgbClr val="DEF5FA"/>
      </a:lt2>
      <a:accent1>
        <a:srgbClr val="6DAA2D"/>
      </a:accent1>
      <a:accent2>
        <a:srgbClr val="DA1F28"/>
      </a:accent2>
      <a:accent3>
        <a:srgbClr val="EB641B"/>
      </a:accent3>
      <a:accent4>
        <a:srgbClr val="00A21F"/>
      </a:accent4>
      <a:accent5>
        <a:srgbClr val="474B78"/>
      </a:accent5>
      <a:accent6>
        <a:srgbClr val="7D3C4A"/>
      </a:accent6>
      <a:hlink>
        <a:srgbClr val="FF8119"/>
      </a:hlink>
      <a:folHlink>
        <a:srgbClr val="8EEA97"/>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Enderoth 2</Template>
  <TotalTime>23217</TotalTime>
  <Words>14272</Words>
  <Application>Microsoft Office PowerPoint</Application>
  <PresentationFormat>On-screen Show (4:3)</PresentationFormat>
  <Paragraphs>430</Paragraphs>
  <Slides>48</Slides>
  <Notes>16</Notes>
  <HiddenSlides>0</HiddenSlides>
  <MMClips>0</MMClips>
  <ScaleCrop>false</ScaleCrop>
  <HeadingPairs>
    <vt:vector size="4" baseType="variant">
      <vt:variant>
        <vt:lpstr>Theme</vt:lpstr>
      </vt:variant>
      <vt:variant>
        <vt:i4>1</vt:i4>
      </vt:variant>
      <vt:variant>
        <vt:lpstr>Slide Titles</vt:lpstr>
      </vt:variant>
      <vt:variant>
        <vt:i4>48</vt:i4>
      </vt:variant>
    </vt:vector>
  </HeadingPairs>
  <TitlesOfParts>
    <vt:vector size="49" baseType="lpstr">
      <vt:lpstr>Enderoth 2</vt:lpstr>
      <vt:lpstr>Unit 03</vt:lpstr>
      <vt:lpstr>P1.1 – Uses of Spreadsheets - Scenario</vt:lpstr>
      <vt:lpstr>LO1 - Assessment Criteria</vt:lpstr>
      <vt:lpstr>LO1 - Assessment Criteria P1, P2 and M1</vt:lpstr>
      <vt:lpstr>LO1 - Assessment Criteria P3 and D1</vt:lpstr>
      <vt:lpstr>LO1 -  Understand the Components of Computer Systems - Scenario</vt:lpstr>
      <vt:lpstr>P1.1 – Understanding Computer Components</vt:lpstr>
      <vt:lpstr>Look at the specification of the motherboard below, look at the individual specifics, from what you have read about graphics, sound and video, what can you see is incorporated onto this motherboard. </vt:lpstr>
      <vt:lpstr>P1.2 – Understanding Computer Components - Internal</vt:lpstr>
      <vt:lpstr>P1.2 – Understanding Computer Components - Internal</vt:lpstr>
      <vt:lpstr>P1.2 – Understanding Computer Components - Internal</vt:lpstr>
      <vt:lpstr>P1.2 – Understanding Computer Components - Internal</vt:lpstr>
      <vt:lpstr>P1.2 – Understanding Computer Components - Specialised cards - GPU </vt:lpstr>
      <vt:lpstr>PowerPoint Presentation</vt:lpstr>
      <vt:lpstr>P1.2 – Understanding Computer Components - Specialised cards - Soundcard</vt:lpstr>
      <vt:lpstr>P1.2 – Understanding Computer Components - Specialised cards - Network</vt:lpstr>
      <vt:lpstr>P1.3 – Understanding Computer Components – Peripheral Devices - Output</vt:lpstr>
      <vt:lpstr>P1.3 – Understanding Computer Components – Peripheral Devices - Output</vt:lpstr>
      <vt:lpstr>P1.3 – Understanding Computer Components – Peripheral Devices - Output</vt:lpstr>
      <vt:lpstr>P1.3 – Understanding Computer Components – Peripheral Devices - Output</vt:lpstr>
      <vt:lpstr>P1.3 – Understanding Computer Components – Peripheral Devices - Output</vt:lpstr>
      <vt:lpstr>P1.3 – Understanding Computer Components – Peripheral Devices - Output</vt:lpstr>
      <vt:lpstr>P1.4 – Understanding Computer Components – Peripheral Devices - Input</vt:lpstr>
      <vt:lpstr>P1.4 – Understanding Computer Components – Peripheral Devices - Input</vt:lpstr>
      <vt:lpstr>P1.4 – Understanding Computer Components – Peripheral Devices - Input</vt:lpstr>
      <vt:lpstr>P1.5 – Understanding Computer Components – Peripheral Devices - Cabling</vt:lpstr>
      <vt:lpstr>P1.5 – Understanding Computer Components – Peripheral Devices - Cabling</vt:lpstr>
      <vt:lpstr>P1.5 – Understanding Computer Components – Peripheral Devices - Cabling</vt:lpstr>
      <vt:lpstr>P1.5 – Understanding Computer Components – Peripheral Devices - Cabling</vt:lpstr>
      <vt:lpstr>P1.5 – Understanding Computer Components – Peripheral Devices - Cabling</vt:lpstr>
      <vt:lpstr>M1.1 – Understanding Computer Components – Backup Storage - Options</vt:lpstr>
      <vt:lpstr>M1.1 – Understanding Computer Components – Backup Storage - Options</vt:lpstr>
      <vt:lpstr>M1.2 – Understanding Computer Components – Backup Storage - Options</vt:lpstr>
      <vt:lpstr>P2.1 – Understanding Computer Components – OS’s - Windows</vt:lpstr>
      <vt:lpstr>P2.1 – Understanding Computer Components – OS’s - MacOS</vt:lpstr>
      <vt:lpstr>P2.1 – Understanding Computer Components – OS’s - Linux</vt:lpstr>
      <vt:lpstr>P2.3 – Understanding Computer Components – OS’s - Functions</vt:lpstr>
      <vt:lpstr>P2.3 – Understanding Computer Components – OS’s - Functions</vt:lpstr>
      <vt:lpstr>P2.3 – Understanding Computer Components – OS’s - Functions</vt:lpstr>
      <vt:lpstr>P2.4 – Understanding Computer Components – OS’s – CLI and GUI</vt:lpstr>
      <vt:lpstr>P2.5 – Understanding Computer Components – OS’s - Features</vt:lpstr>
      <vt:lpstr>P2.5 – Understanding Computer Components – OS’s - Features</vt:lpstr>
      <vt:lpstr>P3.1 – Understanding Computer Components – Software Utilities</vt:lpstr>
      <vt:lpstr>P3.1 – Understanding Computer Components – Software Utilities</vt:lpstr>
      <vt:lpstr>P3.1 – Understanding Computer Components – Software Utilities</vt:lpstr>
      <vt:lpstr>P3.1 – Understanding Computer Components – Software Utilities</vt:lpstr>
      <vt:lpstr>P3.2 – Understanding Computer Components – Software Utilities</vt:lpstr>
      <vt:lpstr>LO1 - Assessment Task List</vt:lpstr>
    </vt:vector>
  </TitlesOfParts>
  <Company>Personal</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Unit 09</dc:title>
  <dc:creator>Home</dc:creator>
  <cp:lastModifiedBy>Stephen Rafferty</cp:lastModifiedBy>
  <cp:revision>506</cp:revision>
  <dcterms:created xsi:type="dcterms:W3CDTF">2010-12-28T13:51:34Z</dcterms:created>
  <dcterms:modified xsi:type="dcterms:W3CDTF">2014-08-15T14:21:04Z</dcterms:modified>
</cp:coreProperties>
</file>